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  <p:sldMasterId id="2147483677" r:id="rId4"/>
    <p:sldMasterId id="2147483689" r:id="rId5"/>
    <p:sldMasterId id="2147483701" r:id="rId6"/>
    <p:sldMasterId id="2147483713" r:id="rId7"/>
    <p:sldMasterId id="2147483725" r:id="rId8"/>
    <p:sldMasterId id="2147483737" r:id="rId9"/>
    <p:sldMasterId id="2147483749" r:id="rId10"/>
    <p:sldMasterId id="2147483761" r:id="rId11"/>
    <p:sldMasterId id="2147483773" r:id="rId12"/>
    <p:sldMasterId id="2147483785" r:id="rId13"/>
  </p:sldMasterIdLst>
  <p:notesMasterIdLst>
    <p:notesMasterId r:id="rId16"/>
  </p:notesMasterIdLst>
  <p:sldIdLst>
    <p:sldId id="358" r:id="rId14"/>
    <p:sldId id="412" r:id="rId15"/>
    <p:sldId id="413" r:id="rId17"/>
    <p:sldId id="414" r:id="rId18"/>
    <p:sldId id="417" r:id="rId19"/>
    <p:sldId id="650" r:id="rId20"/>
    <p:sldId id="299" r:id="rId21"/>
    <p:sldId id="300" r:id="rId22"/>
    <p:sldId id="301" r:id="rId23"/>
    <p:sldId id="302" r:id="rId24"/>
    <p:sldId id="651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534" r:id="rId38"/>
    <p:sldId id="317" r:id="rId39"/>
    <p:sldId id="318" r:id="rId40"/>
    <p:sldId id="446" r:id="rId41"/>
    <p:sldId id="482" r:id="rId42"/>
    <p:sldId id="652" r:id="rId43"/>
    <p:sldId id="541" r:id="rId44"/>
    <p:sldId id="542" r:id="rId45"/>
    <p:sldId id="543" r:id="rId46"/>
    <p:sldId id="544" r:id="rId47"/>
    <p:sldId id="545" r:id="rId48"/>
    <p:sldId id="546" r:id="rId49"/>
    <p:sldId id="547" r:id="rId50"/>
    <p:sldId id="548" r:id="rId51"/>
    <p:sldId id="549" r:id="rId52"/>
    <p:sldId id="550" r:id="rId53"/>
    <p:sldId id="551" r:id="rId54"/>
    <p:sldId id="552" r:id="rId55"/>
    <p:sldId id="553" r:id="rId56"/>
    <p:sldId id="554" r:id="rId57"/>
    <p:sldId id="555" r:id="rId58"/>
    <p:sldId id="556" r:id="rId59"/>
    <p:sldId id="557" r:id="rId60"/>
    <p:sldId id="558" r:id="rId61"/>
    <p:sldId id="559" r:id="rId62"/>
    <p:sldId id="560" r:id="rId63"/>
    <p:sldId id="561" r:id="rId64"/>
    <p:sldId id="562" r:id="rId65"/>
    <p:sldId id="563" r:id="rId66"/>
    <p:sldId id="564" r:id="rId67"/>
    <p:sldId id="565" r:id="rId68"/>
    <p:sldId id="566" r:id="rId69"/>
    <p:sldId id="567" r:id="rId70"/>
    <p:sldId id="568" r:id="rId71"/>
    <p:sldId id="569" r:id="rId72"/>
    <p:sldId id="570" r:id="rId73"/>
    <p:sldId id="571" r:id="rId74"/>
    <p:sldId id="572" r:id="rId75"/>
    <p:sldId id="573" r:id="rId76"/>
    <p:sldId id="574" r:id="rId77"/>
    <p:sldId id="575" r:id="rId78"/>
    <p:sldId id="576" r:id="rId79"/>
    <p:sldId id="577" r:id="rId80"/>
    <p:sldId id="578" r:id="rId81"/>
    <p:sldId id="579" r:id="rId82"/>
    <p:sldId id="580" r:id="rId83"/>
    <p:sldId id="581" r:id="rId84"/>
    <p:sldId id="582" r:id="rId85"/>
    <p:sldId id="583" r:id="rId86"/>
    <p:sldId id="584" r:id="rId87"/>
    <p:sldId id="585" r:id="rId88"/>
    <p:sldId id="586" r:id="rId89"/>
    <p:sldId id="587" r:id="rId90"/>
    <p:sldId id="588" r:id="rId91"/>
    <p:sldId id="589" r:id="rId92"/>
    <p:sldId id="590" r:id="rId93"/>
    <p:sldId id="591" r:id="rId94"/>
    <p:sldId id="592" r:id="rId95"/>
    <p:sldId id="593" r:id="rId96"/>
    <p:sldId id="594" r:id="rId97"/>
    <p:sldId id="595" r:id="rId98"/>
    <p:sldId id="596" r:id="rId99"/>
    <p:sldId id="597" r:id="rId100"/>
    <p:sldId id="598" r:id="rId101"/>
    <p:sldId id="599" r:id="rId102"/>
    <p:sldId id="600" r:id="rId103"/>
    <p:sldId id="601" r:id="rId104"/>
    <p:sldId id="602" r:id="rId105"/>
    <p:sldId id="603" r:id="rId106"/>
    <p:sldId id="604" r:id="rId107"/>
    <p:sldId id="605" r:id="rId108"/>
    <p:sldId id="606" r:id="rId109"/>
    <p:sldId id="607" r:id="rId110"/>
    <p:sldId id="608" r:id="rId111"/>
    <p:sldId id="609" r:id="rId112"/>
    <p:sldId id="610" r:id="rId113"/>
    <p:sldId id="611" r:id="rId114"/>
    <p:sldId id="612" r:id="rId115"/>
    <p:sldId id="613" r:id="rId116"/>
    <p:sldId id="614" r:id="rId117"/>
    <p:sldId id="615" r:id="rId118"/>
    <p:sldId id="616" r:id="rId119"/>
    <p:sldId id="617" r:id="rId120"/>
    <p:sldId id="618" r:id="rId121"/>
    <p:sldId id="619" r:id="rId122"/>
    <p:sldId id="620" r:id="rId123"/>
    <p:sldId id="621" r:id="rId124"/>
    <p:sldId id="622" r:id="rId125"/>
    <p:sldId id="623" r:id="rId126"/>
    <p:sldId id="624" r:id="rId127"/>
    <p:sldId id="625" r:id="rId128"/>
    <p:sldId id="626" r:id="rId129"/>
    <p:sldId id="627" r:id="rId130"/>
    <p:sldId id="628" r:id="rId131"/>
    <p:sldId id="629" r:id="rId132"/>
    <p:sldId id="630" r:id="rId133"/>
    <p:sldId id="631" r:id="rId134"/>
    <p:sldId id="632" r:id="rId135"/>
    <p:sldId id="633" r:id="rId136"/>
    <p:sldId id="634" r:id="rId137"/>
    <p:sldId id="635" r:id="rId138"/>
    <p:sldId id="636" r:id="rId139"/>
    <p:sldId id="637" r:id="rId140"/>
    <p:sldId id="638" r:id="rId141"/>
    <p:sldId id="639" r:id="rId142"/>
    <p:sldId id="640" r:id="rId143"/>
    <p:sldId id="641" r:id="rId144"/>
    <p:sldId id="642" r:id="rId145"/>
    <p:sldId id="643" r:id="rId146"/>
    <p:sldId id="644" r:id="rId147"/>
    <p:sldId id="645" r:id="rId148"/>
    <p:sldId id="646" r:id="rId149"/>
    <p:sldId id="647" r:id="rId150"/>
    <p:sldId id="648" r:id="rId151"/>
    <p:sldId id="649" r:id="rId1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8"/>
    <p:restoredTop sz="94653"/>
  </p:normalViewPr>
  <p:slideViewPr>
    <p:cSldViewPr>
      <p:cViewPr varScale="1">
        <p:scale>
          <a:sx n="148" d="100"/>
          <a:sy n="148" d="100"/>
        </p:scale>
        <p:origin x="1880" y="184"/>
      </p:cViewPr>
      <p:guideLst>
        <p:guide orient="horz" pos="2330"/>
        <p:guide pos="30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85.xml"/><Relationship Id="rId98" Type="http://schemas.openxmlformats.org/officeDocument/2006/relationships/slide" Target="slides/slide84.xml"/><Relationship Id="rId97" Type="http://schemas.openxmlformats.org/officeDocument/2006/relationships/slide" Target="slides/slide83.xml"/><Relationship Id="rId96" Type="http://schemas.openxmlformats.org/officeDocument/2006/relationships/slide" Target="slides/slide82.xml"/><Relationship Id="rId95" Type="http://schemas.openxmlformats.org/officeDocument/2006/relationships/slide" Target="slides/slide81.xml"/><Relationship Id="rId94" Type="http://schemas.openxmlformats.org/officeDocument/2006/relationships/slide" Target="slides/slide80.xml"/><Relationship Id="rId93" Type="http://schemas.openxmlformats.org/officeDocument/2006/relationships/slide" Target="slides/slide79.xml"/><Relationship Id="rId92" Type="http://schemas.openxmlformats.org/officeDocument/2006/relationships/slide" Target="slides/slide78.xml"/><Relationship Id="rId91" Type="http://schemas.openxmlformats.org/officeDocument/2006/relationships/slide" Target="slides/slide77.xml"/><Relationship Id="rId90" Type="http://schemas.openxmlformats.org/officeDocument/2006/relationships/slide" Target="slides/slide76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5.xml"/><Relationship Id="rId88" Type="http://schemas.openxmlformats.org/officeDocument/2006/relationships/slide" Target="slides/slide74.xml"/><Relationship Id="rId87" Type="http://schemas.openxmlformats.org/officeDocument/2006/relationships/slide" Target="slides/slide73.xml"/><Relationship Id="rId86" Type="http://schemas.openxmlformats.org/officeDocument/2006/relationships/slide" Target="slides/slide72.xml"/><Relationship Id="rId85" Type="http://schemas.openxmlformats.org/officeDocument/2006/relationships/slide" Target="slides/slide71.xml"/><Relationship Id="rId84" Type="http://schemas.openxmlformats.org/officeDocument/2006/relationships/slide" Target="slides/slide70.xml"/><Relationship Id="rId83" Type="http://schemas.openxmlformats.org/officeDocument/2006/relationships/slide" Target="slides/slide69.xml"/><Relationship Id="rId82" Type="http://schemas.openxmlformats.org/officeDocument/2006/relationships/slide" Target="slides/slide68.xml"/><Relationship Id="rId81" Type="http://schemas.openxmlformats.org/officeDocument/2006/relationships/slide" Target="slides/slide67.xml"/><Relationship Id="rId80" Type="http://schemas.openxmlformats.org/officeDocument/2006/relationships/slide" Target="slides/slide66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5.xml"/><Relationship Id="rId78" Type="http://schemas.openxmlformats.org/officeDocument/2006/relationships/slide" Target="slides/slide64.xml"/><Relationship Id="rId77" Type="http://schemas.openxmlformats.org/officeDocument/2006/relationships/slide" Target="slides/slide63.xml"/><Relationship Id="rId76" Type="http://schemas.openxmlformats.org/officeDocument/2006/relationships/slide" Target="slides/slide62.xml"/><Relationship Id="rId75" Type="http://schemas.openxmlformats.org/officeDocument/2006/relationships/slide" Target="slides/slide61.xml"/><Relationship Id="rId74" Type="http://schemas.openxmlformats.org/officeDocument/2006/relationships/slide" Target="slides/slide60.xml"/><Relationship Id="rId73" Type="http://schemas.openxmlformats.org/officeDocument/2006/relationships/slide" Target="slides/slide59.xml"/><Relationship Id="rId72" Type="http://schemas.openxmlformats.org/officeDocument/2006/relationships/slide" Target="slides/slide58.xml"/><Relationship Id="rId71" Type="http://schemas.openxmlformats.org/officeDocument/2006/relationships/slide" Target="slides/slide57.xml"/><Relationship Id="rId70" Type="http://schemas.openxmlformats.org/officeDocument/2006/relationships/slide" Target="slides/slide56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5.xml"/><Relationship Id="rId68" Type="http://schemas.openxmlformats.org/officeDocument/2006/relationships/slide" Target="slides/slide54.xml"/><Relationship Id="rId67" Type="http://schemas.openxmlformats.org/officeDocument/2006/relationships/slide" Target="slides/slide53.xml"/><Relationship Id="rId66" Type="http://schemas.openxmlformats.org/officeDocument/2006/relationships/slide" Target="slides/slide52.xml"/><Relationship Id="rId65" Type="http://schemas.openxmlformats.org/officeDocument/2006/relationships/slide" Target="slides/slide51.xml"/><Relationship Id="rId64" Type="http://schemas.openxmlformats.org/officeDocument/2006/relationships/slide" Target="slides/slide50.xml"/><Relationship Id="rId63" Type="http://schemas.openxmlformats.org/officeDocument/2006/relationships/slide" Target="slides/slide49.xml"/><Relationship Id="rId62" Type="http://schemas.openxmlformats.org/officeDocument/2006/relationships/slide" Target="slides/slide48.xml"/><Relationship Id="rId61" Type="http://schemas.openxmlformats.org/officeDocument/2006/relationships/slide" Target="slides/slide47.xml"/><Relationship Id="rId60" Type="http://schemas.openxmlformats.org/officeDocument/2006/relationships/slide" Target="slides/slide46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5.xml"/><Relationship Id="rId58" Type="http://schemas.openxmlformats.org/officeDocument/2006/relationships/slide" Target="slides/slide44.xml"/><Relationship Id="rId57" Type="http://schemas.openxmlformats.org/officeDocument/2006/relationships/slide" Target="slides/slide43.xml"/><Relationship Id="rId56" Type="http://schemas.openxmlformats.org/officeDocument/2006/relationships/slide" Target="slides/slide42.xml"/><Relationship Id="rId55" Type="http://schemas.openxmlformats.org/officeDocument/2006/relationships/slide" Target="slides/slide41.xml"/><Relationship Id="rId54" Type="http://schemas.openxmlformats.org/officeDocument/2006/relationships/slide" Target="slides/slide40.xml"/><Relationship Id="rId53" Type="http://schemas.openxmlformats.org/officeDocument/2006/relationships/slide" Target="slides/slide39.xml"/><Relationship Id="rId52" Type="http://schemas.openxmlformats.org/officeDocument/2006/relationships/slide" Target="slides/slide38.xml"/><Relationship Id="rId51" Type="http://schemas.openxmlformats.org/officeDocument/2006/relationships/slide" Target="slides/slide37.xml"/><Relationship Id="rId50" Type="http://schemas.openxmlformats.org/officeDocument/2006/relationships/slide" Target="slides/slide36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5.xml"/><Relationship Id="rId48" Type="http://schemas.openxmlformats.org/officeDocument/2006/relationships/slide" Target="slides/slide34.xml"/><Relationship Id="rId47" Type="http://schemas.openxmlformats.org/officeDocument/2006/relationships/slide" Target="slides/slide33.xml"/><Relationship Id="rId46" Type="http://schemas.openxmlformats.org/officeDocument/2006/relationships/slide" Target="slides/slide32.xml"/><Relationship Id="rId45" Type="http://schemas.openxmlformats.org/officeDocument/2006/relationships/slide" Target="slides/slide31.xml"/><Relationship Id="rId44" Type="http://schemas.openxmlformats.org/officeDocument/2006/relationships/slide" Target="slides/slide30.xml"/><Relationship Id="rId43" Type="http://schemas.openxmlformats.org/officeDocument/2006/relationships/slide" Target="slides/slide29.xml"/><Relationship Id="rId42" Type="http://schemas.openxmlformats.org/officeDocument/2006/relationships/slide" Target="slides/slide28.xml"/><Relationship Id="rId41" Type="http://schemas.openxmlformats.org/officeDocument/2006/relationships/slide" Target="slides/slide27.xml"/><Relationship Id="rId40" Type="http://schemas.openxmlformats.org/officeDocument/2006/relationships/slide" Target="slides/slide2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5.xml"/><Relationship Id="rId38" Type="http://schemas.openxmlformats.org/officeDocument/2006/relationships/slide" Target="slides/slide24.xml"/><Relationship Id="rId37" Type="http://schemas.openxmlformats.org/officeDocument/2006/relationships/slide" Target="slides/slide23.xml"/><Relationship Id="rId36" Type="http://schemas.openxmlformats.org/officeDocument/2006/relationships/slide" Target="slides/slide22.xml"/><Relationship Id="rId35" Type="http://schemas.openxmlformats.org/officeDocument/2006/relationships/slide" Target="slides/slide21.xml"/><Relationship Id="rId34" Type="http://schemas.openxmlformats.org/officeDocument/2006/relationships/slide" Target="slides/slide20.xml"/><Relationship Id="rId33" Type="http://schemas.openxmlformats.org/officeDocument/2006/relationships/slide" Target="slides/slide19.xml"/><Relationship Id="rId32" Type="http://schemas.openxmlformats.org/officeDocument/2006/relationships/slide" Target="slides/slide18.xml"/><Relationship Id="rId31" Type="http://schemas.openxmlformats.org/officeDocument/2006/relationships/slide" Target="slides/slide17.xml"/><Relationship Id="rId30" Type="http://schemas.openxmlformats.org/officeDocument/2006/relationships/slide" Target="slides/slide1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4" Type="http://schemas.openxmlformats.org/officeDocument/2006/relationships/slide" Target="slides/slide10.xml"/><Relationship Id="rId23" Type="http://schemas.openxmlformats.org/officeDocument/2006/relationships/slide" Target="slides/slide9.xml"/><Relationship Id="rId22" Type="http://schemas.openxmlformats.org/officeDocument/2006/relationships/slide" Target="slides/slide8.xml"/><Relationship Id="rId21" Type="http://schemas.openxmlformats.org/officeDocument/2006/relationships/slide" Target="slides/slide7.xml"/><Relationship Id="rId20" Type="http://schemas.openxmlformats.org/officeDocument/2006/relationships/slide" Target="slides/slide6.xml"/><Relationship Id="rId2" Type="http://schemas.openxmlformats.org/officeDocument/2006/relationships/theme" Target="theme/theme1.xml"/><Relationship Id="rId19" Type="http://schemas.openxmlformats.org/officeDocument/2006/relationships/slide" Target="slides/slide5.xml"/><Relationship Id="rId18" Type="http://schemas.openxmlformats.org/officeDocument/2006/relationships/slide" Target="slides/slide4.xml"/><Relationship Id="rId17" Type="http://schemas.openxmlformats.org/officeDocument/2006/relationships/slide" Target="slides/slide3.xml"/><Relationship Id="rId16" Type="http://schemas.openxmlformats.org/officeDocument/2006/relationships/notesMaster" Target="notesMasters/notesMaster1.xml"/><Relationship Id="rId155" Type="http://schemas.openxmlformats.org/officeDocument/2006/relationships/tableStyles" Target="tableStyles.xml"/><Relationship Id="rId154" Type="http://schemas.openxmlformats.org/officeDocument/2006/relationships/viewProps" Target="viewProps.xml"/><Relationship Id="rId153" Type="http://schemas.openxmlformats.org/officeDocument/2006/relationships/presProps" Target="presProps.xml"/><Relationship Id="rId152" Type="http://schemas.openxmlformats.org/officeDocument/2006/relationships/slide" Target="slides/slide138.xml"/><Relationship Id="rId151" Type="http://schemas.openxmlformats.org/officeDocument/2006/relationships/slide" Target="slides/slide137.xml"/><Relationship Id="rId150" Type="http://schemas.openxmlformats.org/officeDocument/2006/relationships/slide" Target="slides/slide136.xml"/><Relationship Id="rId15" Type="http://schemas.openxmlformats.org/officeDocument/2006/relationships/slide" Target="slides/slide2.xml"/><Relationship Id="rId149" Type="http://schemas.openxmlformats.org/officeDocument/2006/relationships/slide" Target="slides/slide135.xml"/><Relationship Id="rId148" Type="http://schemas.openxmlformats.org/officeDocument/2006/relationships/slide" Target="slides/slide134.xml"/><Relationship Id="rId147" Type="http://schemas.openxmlformats.org/officeDocument/2006/relationships/slide" Target="slides/slide133.xml"/><Relationship Id="rId146" Type="http://schemas.openxmlformats.org/officeDocument/2006/relationships/slide" Target="slides/slide132.xml"/><Relationship Id="rId145" Type="http://schemas.openxmlformats.org/officeDocument/2006/relationships/slide" Target="slides/slide131.xml"/><Relationship Id="rId144" Type="http://schemas.openxmlformats.org/officeDocument/2006/relationships/slide" Target="slides/slide130.xml"/><Relationship Id="rId143" Type="http://schemas.openxmlformats.org/officeDocument/2006/relationships/slide" Target="slides/slide129.xml"/><Relationship Id="rId142" Type="http://schemas.openxmlformats.org/officeDocument/2006/relationships/slide" Target="slides/slide128.xml"/><Relationship Id="rId141" Type="http://schemas.openxmlformats.org/officeDocument/2006/relationships/slide" Target="slides/slide127.xml"/><Relationship Id="rId140" Type="http://schemas.openxmlformats.org/officeDocument/2006/relationships/slide" Target="slides/slide126.xml"/><Relationship Id="rId14" Type="http://schemas.openxmlformats.org/officeDocument/2006/relationships/slide" Target="slides/slide1.xml"/><Relationship Id="rId139" Type="http://schemas.openxmlformats.org/officeDocument/2006/relationships/slide" Target="slides/slide125.xml"/><Relationship Id="rId138" Type="http://schemas.openxmlformats.org/officeDocument/2006/relationships/slide" Target="slides/slide124.xml"/><Relationship Id="rId137" Type="http://schemas.openxmlformats.org/officeDocument/2006/relationships/slide" Target="slides/slide123.xml"/><Relationship Id="rId136" Type="http://schemas.openxmlformats.org/officeDocument/2006/relationships/slide" Target="slides/slide122.xml"/><Relationship Id="rId135" Type="http://schemas.openxmlformats.org/officeDocument/2006/relationships/slide" Target="slides/slide121.xml"/><Relationship Id="rId134" Type="http://schemas.openxmlformats.org/officeDocument/2006/relationships/slide" Target="slides/slide120.xml"/><Relationship Id="rId133" Type="http://schemas.openxmlformats.org/officeDocument/2006/relationships/slide" Target="slides/slide119.xml"/><Relationship Id="rId132" Type="http://schemas.openxmlformats.org/officeDocument/2006/relationships/slide" Target="slides/slide118.xml"/><Relationship Id="rId131" Type="http://schemas.openxmlformats.org/officeDocument/2006/relationships/slide" Target="slides/slide117.xml"/><Relationship Id="rId130" Type="http://schemas.openxmlformats.org/officeDocument/2006/relationships/slide" Target="slides/slide116.xml"/><Relationship Id="rId13" Type="http://schemas.openxmlformats.org/officeDocument/2006/relationships/slideMaster" Target="slideMasters/slideMaster12.xml"/><Relationship Id="rId129" Type="http://schemas.openxmlformats.org/officeDocument/2006/relationships/slide" Target="slides/slide115.xml"/><Relationship Id="rId128" Type="http://schemas.openxmlformats.org/officeDocument/2006/relationships/slide" Target="slides/slide114.xml"/><Relationship Id="rId127" Type="http://schemas.openxmlformats.org/officeDocument/2006/relationships/slide" Target="slides/slide113.xml"/><Relationship Id="rId126" Type="http://schemas.openxmlformats.org/officeDocument/2006/relationships/slide" Target="slides/slide112.xml"/><Relationship Id="rId125" Type="http://schemas.openxmlformats.org/officeDocument/2006/relationships/slide" Target="slides/slide111.xml"/><Relationship Id="rId124" Type="http://schemas.openxmlformats.org/officeDocument/2006/relationships/slide" Target="slides/slide110.xml"/><Relationship Id="rId123" Type="http://schemas.openxmlformats.org/officeDocument/2006/relationships/slide" Target="slides/slide109.xml"/><Relationship Id="rId122" Type="http://schemas.openxmlformats.org/officeDocument/2006/relationships/slide" Target="slides/slide108.xml"/><Relationship Id="rId121" Type="http://schemas.openxmlformats.org/officeDocument/2006/relationships/slide" Target="slides/slide107.xml"/><Relationship Id="rId120" Type="http://schemas.openxmlformats.org/officeDocument/2006/relationships/slide" Target="slides/slide106.xml"/><Relationship Id="rId12" Type="http://schemas.openxmlformats.org/officeDocument/2006/relationships/slideMaster" Target="slideMasters/slideMaster11.xml"/><Relationship Id="rId119" Type="http://schemas.openxmlformats.org/officeDocument/2006/relationships/slide" Target="slides/slide105.xml"/><Relationship Id="rId118" Type="http://schemas.openxmlformats.org/officeDocument/2006/relationships/slide" Target="slides/slide104.xml"/><Relationship Id="rId117" Type="http://schemas.openxmlformats.org/officeDocument/2006/relationships/slide" Target="slides/slide103.xml"/><Relationship Id="rId116" Type="http://schemas.openxmlformats.org/officeDocument/2006/relationships/slide" Target="slides/slide102.xml"/><Relationship Id="rId115" Type="http://schemas.openxmlformats.org/officeDocument/2006/relationships/slide" Target="slides/slide101.xml"/><Relationship Id="rId114" Type="http://schemas.openxmlformats.org/officeDocument/2006/relationships/slide" Target="slides/slide100.xml"/><Relationship Id="rId113" Type="http://schemas.openxmlformats.org/officeDocument/2006/relationships/slide" Target="slides/slide99.xml"/><Relationship Id="rId112" Type="http://schemas.openxmlformats.org/officeDocument/2006/relationships/slide" Target="slides/slide98.xml"/><Relationship Id="rId111" Type="http://schemas.openxmlformats.org/officeDocument/2006/relationships/slide" Target="slides/slide97.xml"/><Relationship Id="rId110" Type="http://schemas.openxmlformats.org/officeDocument/2006/relationships/slide" Target="slides/slide96.xml"/><Relationship Id="rId11" Type="http://schemas.openxmlformats.org/officeDocument/2006/relationships/slideMaster" Target="slideMasters/slideMaster10.xml"/><Relationship Id="rId109" Type="http://schemas.openxmlformats.org/officeDocument/2006/relationships/slide" Target="slides/slide95.xml"/><Relationship Id="rId108" Type="http://schemas.openxmlformats.org/officeDocument/2006/relationships/slide" Target="slides/slide94.xml"/><Relationship Id="rId107" Type="http://schemas.openxmlformats.org/officeDocument/2006/relationships/slide" Target="slides/slide93.xml"/><Relationship Id="rId106" Type="http://schemas.openxmlformats.org/officeDocument/2006/relationships/slide" Target="slides/slide92.xml"/><Relationship Id="rId105" Type="http://schemas.openxmlformats.org/officeDocument/2006/relationships/slide" Target="slides/slide91.xml"/><Relationship Id="rId104" Type="http://schemas.openxmlformats.org/officeDocument/2006/relationships/slide" Target="slides/slide90.xml"/><Relationship Id="rId103" Type="http://schemas.openxmlformats.org/officeDocument/2006/relationships/slide" Target="slides/slide89.xml"/><Relationship Id="rId102" Type="http://schemas.openxmlformats.org/officeDocument/2006/relationships/slide" Target="slides/slide88.xml"/><Relationship Id="rId101" Type="http://schemas.openxmlformats.org/officeDocument/2006/relationships/slide" Target="slides/slide87.xml"/><Relationship Id="rId100" Type="http://schemas.openxmlformats.org/officeDocument/2006/relationships/slide" Target="slides/slide86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CFB61-6444-4783-A8C4-C940014047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fld id="{4E5E7B6D-DBCA-44EC-959A-34218639C6E6}" type="slidenum">
              <a:rPr kumimoji="0" lang="zh-CN" altLang="en-US" smtClean="0">
                <a:solidFill>
                  <a:srgbClr val="000000"/>
                </a:solidFill>
                <a:latin typeface="Tahoma" panose="020B0604030504040204" pitchFamily="34" charset="0"/>
              </a:rPr>
            </a:fld>
            <a:endParaRPr kumimoji="0" lang="zh-CN" altLang="en-US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91140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mtClean="0"/>
              <a:t>© DB-LAB (2003)</a:t>
            </a:r>
            <a:endParaRPr lang="en-US" altLang="zh-CN" smtClean="0"/>
          </a:p>
        </p:txBody>
      </p:sp>
      <p:sp>
        <p:nvSpPr>
          <p:cNvPr id="91141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F6ADB94-B261-4633-A354-CE0911D0A0D7}" type="slidenum">
              <a:rPr lang="en-US" altLang="zh-CN" smtClean="0"/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92164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mtClean="0"/>
              <a:t>© DB-LAB (2003)</a:t>
            </a:r>
            <a:endParaRPr lang="en-US" altLang="zh-CN" smtClean="0"/>
          </a:p>
        </p:txBody>
      </p:sp>
      <p:sp>
        <p:nvSpPr>
          <p:cNvPr id="9216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913F9FF-C1E4-464A-B312-23A9B0049A07}" type="slidenum">
              <a:rPr lang="en-US" altLang="zh-CN" smtClean="0"/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fld id="{4E5E7B6D-DBCA-44EC-959A-34218639C6E6}" type="slidenum">
              <a:rPr kumimoji="0" lang="zh-CN" altLang="en-US" smtClean="0">
                <a:solidFill>
                  <a:srgbClr val="000000"/>
                </a:solidFill>
                <a:latin typeface="Tahoma" panose="020B0604030504040204" pitchFamily="34" charset="0"/>
              </a:rPr>
            </a:fld>
            <a:endParaRPr kumimoji="0" lang="zh-CN" altLang="en-US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内节点代表序列中有的数，叶节点代表序列中各个数构成的区间，例子 （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， 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， </a:t>
            </a:r>
            <a:r>
              <a:rPr lang="en-US" altLang="zh-CN">
                <a:ea typeface="宋体" panose="02010600030101010101" pitchFamily="2" charset="-122"/>
              </a:rPr>
              <a:t>5</a:t>
            </a:r>
            <a:r>
              <a:rPr lang="zh-CN" altLang="en-US">
                <a:ea typeface="宋体" panose="02010600030101010101" pitchFamily="2" charset="-122"/>
              </a:rPr>
              <a:t>， </a:t>
            </a:r>
            <a:r>
              <a:rPr lang="en-US" altLang="zh-CN">
                <a:ea typeface="宋体" panose="02010600030101010101" pitchFamily="2" charset="-122"/>
              </a:rPr>
              <a:t>7</a:t>
            </a:r>
            <a:r>
              <a:rPr lang="zh-CN" altLang="en-US">
                <a:ea typeface="宋体" panose="02010600030101010101" pitchFamily="2" charset="-122"/>
              </a:rPr>
              <a:t>， </a:t>
            </a:r>
            <a:r>
              <a:rPr lang="en-US" altLang="zh-CN">
                <a:ea typeface="宋体" panose="02010600030101010101" pitchFamily="2" charset="-122"/>
              </a:rPr>
              <a:t>9</a:t>
            </a:r>
            <a:r>
              <a:rPr lang="zh-CN" altLang="en-US">
                <a:ea typeface="宋体" panose="02010600030101010101" pitchFamily="2" charset="-122"/>
              </a:rPr>
              <a:t>， </a:t>
            </a:r>
            <a:r>
              <a:rPr lang="en-US" altLang="zh-CN">
                <a:ea typeface="宋体" panose="02010600030101010101" pitchFamily="2" charset="-122"/>
              </a:rPr>
              <a:t>11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r>
              <a:rPr lang="en-US" altLang="zh-CN">
                <a:ea typeface="宋体" panose="02010600030101010101" pitchFamily="2" charset="-122"/>
              </a:rPr>
              <a:t>.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1924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8192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10D987-40EB-4098-9069-B31FC0CF3A65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内节点代表序列中有的数，叶节点代表序列中各个数构成的区间，例子 （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， 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， </a:t>
            </a:r>
            <a:r>
              <a:rPr lang="en-US" altLang="zh-CN">
                <a:ea typeface="宋体" panose="02010600030101010101" pitchFamily="2" charset="-122"/>
              </a:rPr>
              <a:t>5</a:t>
            </a:r>
            <a:r>
              <a:rPr lang="zh-CN" altLang="en-US">
                <a:ea typeface="宋体" panose="02010600030101010101" pitchFamily="2" charset="-122"/>
              </a:rPr>
              <a:t>， </a:t>
            </a:r>
            <a:r>
              <a:rPr lang="en-US" altLang="zh-CN">
                <a:ea typeface="宋体" panose="02010600030101010101" pitchFamily="2" charset="-122"/>
              </a:rPr>
              <a:t>7</a:t>
            </a:r>
            <a:r>
              <a:rPr lang="zh-CN" altLang="en-US">
                <a:ea typeface="宋体" panose="02010600030101010101" pitchFamily="2" charset="-122"/>
              </a:rPr>
              <a:t>， </a:t>
            </a:r>
            <a:r>
              <a:rPr lang="en-US" altLang="zh-CN">
                <a:ea typeface="宋体" panose="02010600030101010101" pitchFamily="2" charset="-122"/>
              </a:rPr>
              <a:t>9</a:t>
            </a:r>
            <a:r>
              <a:rPr lang="zh-CN" altLang="en-US">
                <a:ea typeface="宋体" panose="02010600030101010101" pitchFamily="2" charset="-122"/>
              </a:rPr>
              <a:t>， </a:t>
            </a:r>
            <a:r>
              <a:rPr lang="en-US" altLang="zh-CN">
                <a:ea typeface="宋体" panose="02010600030101010101" pitchFamily="2" charset="-122"/>
              </a:rPr>
              <a:t>11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r>
              <a:rPr lang="en-US" altLang="zh-CN">
                <a:ea typeface="宋体" panose="02010600030101010101" pitchFamily="2" charset="-122"/>
              </a:rPr>
              <a:t>.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1924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8192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10D987-40EB-4098-9069-B31FC0CF3A65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内节点代表序列中有的数，叶节点代表序列中各个数构成的区间，例子 （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， </a:t>
            </a:r>
            <a:r>
              <a:rPr lang="en-US" altLang="zh-CN">
                <a:ea typeface="宋体" panose="02010600030101010101" pitchFamily="2" charset="-122"/>
              </a:rPr>
              <a:t>3</a:t>
            </a:r>
            <a:r>
              <a:rPr lang="zh-CN" altLang="en-US">
                <a:ea typeface="宋体" panose="02010600030101010101" pitchFamily="2" charset="-122"/>
              </a:rPr>
              <a:t>， </a:t>
            </a:r>
            <a:r>
              <a:rPr lang="en-US" altLang="zh-CN">
                <a:ea typeface="宋体" panose="02010600030101010101" pitchFamily="2" charset="-122"/>
              </a:rPr>
              <a:t>5</a:t>
            </a:r>
            <a:r>
              <a:rPr lang="zh-CN" altLang="en-US">
                <a:ea typeface="宋体" panose="02010600030101010101" pitchFamily="2" charset="-122"/>
              </a:rPr>
              <a:t>， </a:t>
            </a:r>
            <a:r>
              <a:rPr lang="en-US" altLang="zh-CN">
                <a:ea typeface="宋体" panose="02010600030101010101" pitchFamily="2" charset="-122"/>
              </a:rPr>
              <a:t>7</a:t>
            </a:r>
            <a:r>
              <a:rPr lang="zh-CN" altLang="en-US">
                <a:ea typeface="宋体" panose="02010600030101010101" pitchFamily="2" charset="-122"/>
              </a:rPr>
              <a:t>， </a:t>
            </a:r>
            <a:r>
              <a:rPr lang="en-US" altLang="zh-CN">
                <a:ea typeface="宋体" panose="02010600030101010101" pitchFamily="2" charset="-122"/>
              </a:rPr>
              <a:t>9</a:t>
            </a:r>
            <a:r>
              <a:rPr lang="zh-CN" altLang="en-US">
                <a:ea typeface="宋体" panose="02010600030101010101" pitchFamily="2" charset="-122"/>
              </a:rPr>
              <a:t>， </a:t>
            </a:r>
            <a:r>
              <a:rPr lang="en-US" altLang="zh-CN">
                <a:ea typeface="宋体" panose="02010600030101010101" pitchFamily="2" charset="-122"/>
              </a:rPr>
              <a:t>11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r>
              <a:rPr lang="en-US" altLang="zh-CN">
                <a:ea typeface="宋体" panose="02010600030101010101" pitchFamily="2" charset="-122"/>
              </a:rPr>
              <a:t>.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1924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8192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10D987-40EB-4098-9069-B31FC0CF3A65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2948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82949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175602C-DDF9-4B00-B063-83F8DDB9A78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3972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83973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E5632D9-C55C-45A9-A9A8-709FFC5D9671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4996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84997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8C225AF-19C2-4E9D-A84D-D78AC51EE0B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fld id="{4E5E7B6D-DBCA-44EC-959A-34218639C6E6}" type="slidenum">
              <a:rPr kumimoji="0" lang="zh-CN" altLang="en-US" smtClean="0">
                <a:solidFill>
                  <a:srgbClr val="000000"/>
                </a:solidFill>
                <a:latin typeface="Tahoma" panose="020B0604030504040204" pitchFamily="34" charset="0"/>
              </a:rPr>
            </a:fld>
            <a:endParaRPr kumimoji="0" lang="zh-CN" altLang="en-US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6020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86021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068AF26-6DAF-4E8B-8BD5-AE2E371684BF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7044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8704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088CD67-71F4-4C06-A2C0-5183F84BE09F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8068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88069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C933102-9BA4-4277-AE7D-BD270D5078C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9092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89093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FAB4B63-EC62-428C-B710-B0D1A786A037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0116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90117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495860F-7B8D-4578-98C2-08514D87104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1140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91141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153FBDA-6058-4F95-ABAD-E0EDDBF07227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2164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9216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EBBAAD3-8C32-4EA6-93E9-DCB6CDAA592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3188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93189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5C657D-F21E-4031-BE35-9768C4CA037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fld id="{4E5E7B6D-DBCA-44EC-959A-34218639C6E6}" type="slidenum">
              <a:rPr kumimoji="0" lang="zh-CN" altLang="en-US" smtClean="0">
                <a:solidFill>
                  <a:srgbClr val="000000"/>
                </a:solidFill>
                <a:latin typeface="Tahoma" panose="020B0604030504040204" pitchFamily="34" charset="0"/>
              </a:rPr>
            </a:fld>
            <a:endParaRPr kumimoji="0" lang="zh-CN" altLang="en-US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fld id="{4E5E7B6D-DBCA-44EC-959A-34218639C6E6}" type="slidenum">
              <a:rPr kumimoji="0" lang="zh-CN" altLang="en-US" smtClean="0">
                <a:solidFill>
                  <a:srgbClr val="000000"/>
                </a:solidFill>
                <a:latin typeface="Tahoma" panose="020B0604030504040204" pitchFamily="34" charset="0"/>
              </a:rPr>
            </a:fld>
            <a:endParaRPr kumimoji="0" lang="zh-CN" altLang="en-US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fld id="{4E5E7B6D-DBCA-44EC-959A-34218639C6E6}" type="slidenum">
              <a:rPr kumimoji="0" lang="zh-CN" altLang="en-US" smtClean="0">
                <a:solidFill>
                  <a:srgbClr val="000000"/>
                </a:solidFill>
                <a:latin typeface="Tahoma" panose="020B0604030504040204" pitchFamily="34" charset="0"/>
              </a:rPr>
            </a:fld>
            <a:endParaRPr kumimoji="0" lang="zh-CN" altLang="en-US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fld id="{4E5E7B6D-DBCA-44EC-959A-34218639C6E6}" type="slidenum">
              <a:rPr kumimoji="0" lang="zh-CN" altLang="en-US" smtClean="0">
                <a:solidFill>
                  <a:srgbClr val="000000"/>
                </a:solidFill>
                <a:latin typeface="Tahoma" panose="020B0604030504040204" pitchFamily="34" charset="0"/>
              </a:rPr>
            </a:fld>
            <a:endParaRPr kumimoji="0" lang="zh-CN" altLang="en-US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zh-CN" altLang="en-US" b="1" i="1" dirty="0" smtClean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fld id="{4E5E7B6D-DBCA-44EC-959A-34218639C6E6}" type="slidenum">
              <a:rPr kumimoji="0" lang="zh-CN" altLang="en-US" smtClean="0">
                <a:solidFill>
                  <a:srgbClr val="000000"/>
                </a:solidFill>
                <a:latin typeface="Tahoma" panose="020B0604030504040204" pitchFamily="34" charset="0"/>
              </a:rPr>
            </a:fld>
            <a:endParaRPr kumimoji="0" lang="zh-CN" altLang="en-US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/>
        </p:nvGrpSpPr>
        <p:grpSpPr bwMode="auto">
          <a:xfrm>
            <a:off x="-1588" y="-12700"/>
            <a:ext cx="9145588" cy="6897688"/>
            <a:chOff x="-1588" y="-12700"/>
            <a:chExt cx="9146151" cy="6898084"/>
          </a:xfrm>
        </p:grpSpPr>
        <p:sp>
          <p:nvSpPr>
            <p:cNvPr id="5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pic>
          <p:nvPicPr>
            <p:cNvPr id="6" name="图片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8" y="3227784"/>
              <a:ext cx="9144000" cy="365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组合 5"/>
          <p:cNvGrpSpPr/>
          <p:nvPr/>
        </p:nvGrpSpPr>
        <p:grpSpPr bwMode="auto">
          <a:xfrm>
            <a:off x="77788" y="47625"/>
            <a:ext cx="5073650" cy="915988"/>
            <a:chOff x="77788" y="47625"/>
            <a:chExt cx="5073649" cy="916480"/>
          </a:xfrm>
        </p:grpSpPr>
        <p:pic>
          <p:nvPicPr>
            <p:cNvPr id="8" name="图片 13" descr="HIT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88" y="47625"/>
              <a:ext cx="2428875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1"/>
            <p:cNvSpPr txBox="1">
              <a:spLocks noChangeArrowheads="1"/>
            </p:cNvSpPr>
            <p:nvPr/>
          </p:nvSpPr>
          <p:spPr bwMode="auto">
            <a:xfrm>
              <a:off x="2420938" y="133396"/>
              <a:ext cx="2730499" cy="830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>
                  <a:latin typeface="方正姚体" panose="02010601030101010101" pitchFamily="2" charset="-122"/>
                  <a:ea typeface="方正姚体" panose="02010601030101010101" pitchFamily="2" charset="-122"/>
                </a:rPr>
                <a:t>海量数据计算研究中心</a:t>
              </a:r>
              <a:endParaRPr lang="zh-CN" altLang="en-US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701675" y="492364"/>
              <a:ext cx="3609974" cy="308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1400" b="1" dirty="0"/>
                <a:t>Massive Data Computing Lab @ HIT</a:t>
              </a:r>
              <a:endParaRPr lang="en-US" altLang="zh-CN" sz="14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86C40FA-D052-42D1-B5DB-2D66D7D402BD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AAB54AE-FF4E-466A-9F6E-40D126CE1A2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B1791BA-4B93-4105-A447-F72A48B5F4A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3DCD4DF-B404-4F4D-864A-8E146605386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83A5969-9012-4386-9E87-58D47FA008B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42F09E3-F5D9-436B-A79E-23EFC69BF3D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157A7F4-BCA2-4547-ACC2-DD199163278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BF4C490-7F5E-4E5E-A915-5365B96BED5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64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64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C3D6285-51F6-4B47-AB0E-43DE1802D7A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8C912AC-ED4E-4E27-B6B5-5A3E4D56BF1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5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6D2A69-97AB-4CD5-93C6-38A39C5F30A8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8DAF71-FCA3-44FD-B23A-A488526A17F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141BA-6ED3-411E-89B7-0F28C02C314A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6B0A8B-C441-4EA9-81CF-EF60B3B2DEB0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3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20BE2-CC8E-4611-B475-8F5B1F66B1FF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5181B-329C-46BC-AD3D-40BD470EF5B5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13EB11-040A-4320-8EA7-5B5531FD86F1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FA50D-9A29-4BDD-8E89-ADD16025EE2B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4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4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139A2-CC25-41E3-AF36-F37AE5F41A77}" type="datetimeFigureOut">
              <a:rPr lang="en-US"/>
            </a:fld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C448CC-2E52-4DAA-955D-ACAEED36CBDC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6D4957-275E-40B1-B669-3BB9BA12F945}" type="datetimeFigureOut">
              <a:rPr lang="en-US"/>
            </a:fld>
            <a:endParaRPr 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4D1207-1952-46CE-8245-B9D2B7B488CB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CB1970-F554-410B-83FF-6B722A7C3006}" type="datetimeFigureOut">
              <a:rPr lang="en-US"/>
            </a:fld>
            <a:endParaRPr 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30CD89-3B4E-40E5-989E-3B47220631F5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8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F2B6E-3C7A-4A57-B9C2-B54D1FCA0A76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861DEA-B814-49BD-A0A5-B86F16A8FF8D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0955E5-F67A-4189-B577-490C4A17C616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D6C78-424E-4A99-954D-BFBF7351BD81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B86CA8-AF4E-4F83-A769-D2788F17243A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B59697-7A3B-41E4-815C-467E70202165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6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6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B045FF-9C98-40BC-B6F1-94F63DC2CEB3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E766A-9570-4227-A66A-98830FE4C0A7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59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C2591EA-5267-4871-9626-AA7A22F7B41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27610D7-9B1D-4D9A-8D29-3CB848FE95A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7BB89B7-A908-49C6-87C6-F1167708A20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6B9A482-3F9C-46CD-8EE1-6E835A7928C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3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45DC61A-EE7D-435C-A53B-D061926479A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B774551-DEC0-49AB-AE54-2F18BAC564A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88F0966-ECB8-46EE-A71B-7CA65EA54D7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568EEFF-6237-41E8-A769-ECE1586C2D0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42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42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6449EED-5436-4E4A-873D-FFD604373E97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C35DD37-D56E-4152-B54F-3BA89381CF5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D7D38F3-8625-49CF-B0D2-58B4C1AEDDA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BA1DCF4-2FA1-4558-A290-A17BD9F08A3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F5CDBBC-5FCA-4FC3-86B3-368A3DABA96E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BE1E664-65A0-4A20-BC14-304956CA0A1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8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C291700-C5E9-4F53-89DA-32AEAA59663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5DFBB6C-9033-4F5C-AEEF-39CA58B2FB9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3E9B2BB-D393-4C29-8D3A-5C8F1CE4A0E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C91F383-BD74-45F9-8544-856365E1C2C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CC226CA-AE23-4A9F-A606-2DB08401263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CB85801-F4FD-441D-B22C-16C336BDB0A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72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72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F2C45A3-DA70-4F94-9E8A-4570553DE9B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BD4DC07-12E2-43B1-AABF-4C4B734894E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AF505-C98F-DE4B-A9BE-EAB90D1B6A2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AF505-C98F-DE4B-A9BE-EAB90D1B6A2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AF505-C98F-DE4B-A9BE-EAB90D1B6A2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AF505-C98F-DE4B-A9BE-EAB90D1B6A2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AF505-C98F-DE4B-A9BE-EAB90D1B6A2A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AF505-C98F-DE4B-A9BE-EAB90D1B6A2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AF505-C98F-DE4B-A9BE-EAB90D1B6A2A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AF505-C98F-DE4B-A9BE-EAB90D1B6A2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AF505-C98F-DE4B-A9BE-EAB90D1B6A2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AF505-C98F-DE4B-A9BE-EAB90D1B6A2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AF505-C98F-DE4B-A9BE-EAB90D1B6A2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1"/>
            <a:ext cx="4047067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9733" y="1600201"/>
            <a:ext cx="4047067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</a:t>
            </a:r>
            <a:r>
              <a:rPr lang="en-US" altLang="zh-CN">
                <a:latin typeface="华文新魏" panose="02010800040101010101" pitchFamily="2" charset="-122"/>
              </a:rPr>
              <a:t>DKE-LAB(2009)</a:t>
            </a:r>
            <a:endParaRPr lang="en-US" altLang="zh-CN">
              <a:latin typeface="华文新魏" panose="02010800040101010101" pitchFamily="2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1"/>
            <a:ext cx="4047067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39733" y="1600200"/>
            <a:ext cx="4047067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39733" y="3938589"/>
            <a:ext cx="4047067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</a:t>
            </a:r>
            <a:r>
              <a:rPr lang="en-US" altLang="zh-CN">
                <a:latin typeface="华文新魏" panose="02010800040101010101" pitchFamily="2" charset="-122"/>
              </a:rPr>
              <a:t>DKE-LAB(2009)</a:t>
            </a:r>
            <a:endParaRPr lang="en-US" altLang="zh-CN">
              <a:latin typeface="华文新魏" panose="02010800040101010101" pitchFamily="2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1"/>
            <a:ext cx="4047067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9733" y="1600201"/>
            <a:ext cx="4047067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</a:t>
            </a:r>
            <a:r>
              <a:rPr lang="en-US" altLang="zh-CN">
                <a:latin typeface="华文新魏" panose="02010800040101010101" pitchFamily="2" charset="-122"/>
              </a:rPr>
              <a:t>DKE-LAB(2009)</a:t>
            </a:r>
            <a:endParaRPr lang="en-US" altLang="zh-CN">
              <a:latin typeface="华文新魏" panose="02010800040101010101" pitchFamily="2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/>
        </p:nvGrpSpPr>
        <p:grpSpPr bwMode="auto">
          <a:xfrm>
            <a:off x="-1588" y="-12700"/>
            <a:ext cx="9145588" cy="6897688"/>
            <a:chOff x="-1588" y="-12700"/>
            <a:chExt cx="9146151" cy="6898084"/>
          </a:xfrm>
        </p:grpSpPr>
        <p:sp>
          <p:nvSpPr>
            <p:cNvPr id="5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pic>
          <p:nvPicPr>
            <p:cNvPr id="6" name="图片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8" y="3227784"/>
              <a:ext cx="9144000" cy="365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组合 5"/>
          <p:cNvGrpSpPr/>
          <p:nvPr/>
        </p:nvGrpSpPr>
        <p:grpSpPr bwMode="auto">
          <a:xfrm>
            <a:off x="77788" y="47625"/>
            <a:ext cx="5073650" cy="915988"/>
            <a:chOff x="77788" y="47625"/>
            <a:chExt cx="5073649" cy="916503"/>
          </a:xfrm>
        </p:grpSpPr>
        <p:pic>
          <p:nvPicPr>
            <p:cNvPr id="8" name="图片 13" descr="HIT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88" y="47625"/>
              <a:ext cx="2428875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1"/>
            <p:cNvSpPr txBox="1">
              <a:spLocks noChangeArrowheads="1"/>
            </p:cNvSpPr>
            <p:nvPr/>
          </p:nvSpPr>
          <p:spPr bwMode="auto">
            <a:xfrm>
              <a:off x="2420938" y="133398"/>
              <a:ext cx="2730499" cy="830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>
                  <a:latin typeface="方正姚体" panose="02010601030101010101" pitchFamily="2" charset="-122"/>
                  <a:ea typeface="方正姚体" panose="02010601030101010101" pitchFamily="2" charset="-122"/>
                </a:rPr>
                <a:t>海量数据计算研究中心</a:t>
              </a:r>
              <a:endParaRPr lang="zh-CN" altLang="en-US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701675" y="492375"/>
              <a:ext cx="3609974" cy="308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1400" b="1" dirty="0"/>
                <a:t>Massive Data Computing Lab @ HIT</a:t>
              </a:r>
              <a:endParaRPr lang="en-US" altLang="zh-CN" sz="14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41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68323E-3309-4734-A580-5BFA37B01C0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72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6A8C90-320C-49DA-BDF3-23670668A63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56480-635C-438B-86AF-163C270A4B2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72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69B994-17C5-4523-B49C-2199DE234A8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2F41AA-CF04-4BA9-B853-CA4E0983B59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65CC92-611E-4D1E-82C4-180866C6A81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E50801-E21D-4A5D-88F5-E9C22613243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901BE-1FB4-4A41-8DE3-EE92E61B7EF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F1794C-3F92-4E64-AEEA-F5E3643178F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94998-3EB2-4DF0-9799-5C4FAC72900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54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54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D3F731-3490-4E27-A703-989377DAF99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EA26B1-1846-45AA-B6C4-DF4308224E84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4B06B7-4632-4ABA-8EA7-0E1CCFA758B6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E47A37-6E82-41E5-BDC7-4514AAA9A417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E16AF4-EA87-408E-BC46-D0536597F049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9D04F1-ADC3-4A9D-91AD-BBF544ECE7AD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63DC0-7F1E-4C01-AC99-11BEA626F3BA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43EFC6-4410-4669-B4A6-D29EFF8589BD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B36CC7-C0AB-413A-9D70-27CF52184ED7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C680BE-1FDA-42CE-A83B-B320AADCB7DD}" type="datetimeFigureOut">
              <a:rPr lang="en-US"/>
            </a:fld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492328-2FF8-4DC3-B719-B085338B303F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8BE846-1CC3-4A32-A322-FD43450874C0}" type="datetimeFigureOut">
              <a:rPr lang="en-US"/>
            </a:fld>
            <a:endParaRPr 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978E66-713D-4731-85E6-57A322414EF6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A1DA3A-7E84-461A-8DF4-AA75A9404E4F}" type="datetimeFigureOut">
              <a:rPr lang="en-US"/>
            </a:fld>
            <a:endParaRPr 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819115-33E3-4644-9527-48512E6C871F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115945-6F2B-49EF-A846-C0B75F0DD3E2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9D58B5-9EA1-474F-B1AA-FA639572AE5C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AD4116-7074-4280-A803-55EF7851F106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37653-D247-4E07-AA9D-53D11995619E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B98ECA-BD76-46D8-8E7E-73174F785444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0F06B2-3E45-47D6-8B1F-E90F5A390057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60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60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E637D4-2A5C-4CD2-B202-A67D4B57BBDB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BD8A6-CFED-4D46-8D82-46BBDAEF8EEE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51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DDD7D6F-51E0-4E66-A4FD-9BFF7E4EDF0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DC7178A-1B3B-497B-B7E4-B67ABFB9A32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06DB07F-96B3-4E24-A6CD-540E3195AE8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E57F0F2-055A-40E5-9FC1-9E0C11C9099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C56E1F4-31CA-49C2-ABDD-CBB23978932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6B2BBD7-7E2C-46BD-BE5B-B8A640522EF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31E0366-0C90-48C7-9093-772355C03E8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4FD9911-BA84-4F4E-A9AD-A8458F788C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E186D5B-789D-4F46-A00C-1C0E79516F12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192BE32-8423-445B-96D4-30B1B333F71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9FB2338-4CDA-42C5-8C92-850247F0EDFF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6B3F53F-8E78-4B07-813A-144A3D103A0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771FEA4-97EB-406E-9CA6-6CA5F309C778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237388A-47DC-415F-B573-80CD0F7C6CB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0FF0A7C-3083-41D7-BC4F-BBEF5096C06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60502ED-5A0A-44DB-8944-6E3464F5FF0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36A6F73-4977-414A-8901-BACFFABA086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8277A7D-41CB-49AC-8206-37CA5188C37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361D339-876D-4655-AC9B-E3686AD22C7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F4D844A-3643-4FD3-86FC-E916B69B276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64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64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FA11060-AAD4-4D62-935C-857BADC3A0F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0289A26-E5EF-4F19-AEA5-0CE5D97DABE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5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355A82-2E29-46C2-88D2-EC3EBC314ED1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E0BA3D-CF7E-46E7-B9D1-F29878865A9D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AA1DD8-833F-4D78-A99E-DA10E03EBD57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9ADE58-4B0D-4C67-9485-FF7232879161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3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F656A8-BA20-42C3-8628-BB9DFCE09C5A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41FA07-E404-484F-8138-81EB802F530C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76A50A-64ED-466F-A557-F7D211A5A5D8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875437-559E-4E1E-BFC6-3B1B1A58485B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4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4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11378D-D564-46B1-A04D-C3C6EF2AE0B1}" type="datetimeFigureOut">
              <a:rPr lang="en-US"/>
            </a:fld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4917B9-C2AA-4936-BF90-1CABE737492A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8910D4-3C37-407F-AAC0-8E69134945FC}" type="datetimeFigureOut">
              <a:rPr lang="en-US"/>
            </a:fld>
            <a:endParaRPr 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0E0F5F-DF4C-4250-87BC-4F18CF2C00E6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500B3E-046C-4E97-A8B6-9CF029E91DF3}" type="datetimeFigureOut">
              <a:rPr lang="en-US"/>
            </a:fld>
            <a:endParaRPr 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34A981-7564-4258-AF82-B9965036B46D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8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E2BAFB-729C-4D91-BDB8-1D8A565D6211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AAA896-1FDD-4C95-A605-AC9AA48661CB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FCFEEA-884F-4EF6-9C30-3DF2591B445C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67BD6-6797-478D-87EB-B1F8FBF5DC4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E2B63-F1A9-4819-81AA-116AF3A4731A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180ACD-DC88-4765-A45D-80EAEA1D5BD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6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6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DD5A49-9AB9-49A3-AB5C-86627B7C588F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CDA22A-937F-450A-B7FD-1B2331EDD2D7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59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6BCC58B-C62A-4543-AF53-854ED3074B5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341DE64-56EF-47FC-80C1-0B7EF16015D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0223CAB-B0AC-4CFA-B1B8-FA023078CAC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9C42CE6-6EA7-4BF9-B3BE-2D9490EA3B8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3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AD7C70E-D51B-4240-B7B7-DADF795F763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41AF38F-FF8F-48A1-9B2E-A7CE43930B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E009198-E76A-46A3-91DC-E14B19AAF84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AD41614-74FF-4FB2-AF78-7DD6597FCB5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42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42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6F59EE6-D8D8-4F88-BE23-7AF9888AA934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26BDE24-38DF-462D-9B7C-76455AE5757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4056977-B9BE-4732-A6DF-0A909A41129B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EA9BCD6-3007-4598-906C-284FCAD8C7B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D489E25-91F3-4C51-97F8-8E5E2C8BEF75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40BBF-2EF9-4E72-AEC4-699B628FFBF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8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900A62-769C-44B9-88F7-E097DBF976E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5A62A14-0909-4860-8742-BF8CC4E41B7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A641398-C35F-42F7-AC06-1C1C2993A50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8C5E48-308F-4B05-91BD-A71B1B451A8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E711F5E-2D0D-4AB0-8E65-E3792E41420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6119F0-91CA-40E8-B533-19AE054ABE3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72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72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43CA195-D07C-48D3-93E7-DA31F00E221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9860423-0CA2-49D5-8CD6-FFDE1E92B6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3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D85E156-5C43-4E77-B946-6D78DE35ADE9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9127AFF-9C36-4393-A75C-BDE82B55C35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52388" y="6356350"/>
            <a:ext cx="809625" cy="349250"/>
          </a:xfrm>
        </p:spPr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 kumimoji="1" sz="2800" b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9DBBFB7-7D9A-4B33-95AC-054B7D3B6D0A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1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7CDC11D-4244-4DC7-8CB2-97C984EACCE2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C654E7-0002-434B-997D-1025F800358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6014A6F-7F6A-4C99-930E-05013778B654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43D07CA-FD87-47FB-92FF-797CD2401C1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4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4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E42FBA8-C587-42CD-B4F5-BEA399DCEB79}" type="datetime1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7061307-8ACF-432E-83E2-BC01C9D8E49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2BA1B47-7191-48AC-B2A8-B80D7080B511}" type="datetime1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5B7BD17-2204-4F2D-87DC-8F277EA5E29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C532CD-98C3-4952-AAB3-FBCDFF762D1E}" type="datetime1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B477232-AE81-4457-A574-23A7512A021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6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D813C15-49C2-422E-A2D3-A81EB316DFC2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37F0D82-ECD9-4A84-8A50-2A1161AF1E8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D858FDA-DBF9-43C2-9B09-30097CBD3B36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228AEA6-6755-44D4-B2DF-6F99567ABDF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AFEBDF3-3C46-4143-8074-B4729B33C525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34694CD-D796-43C6-B51F-F417B5346C2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56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56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F82ABB0-38E1-4AB9-8934-25141D42B35A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9A3C25-B301-488A-B2C8-637E6B4EF89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6DC781-182D-4763-9077-17967CB06933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F5FD1E-4A04-4517-97A7-289806DD772B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2BAAD-66B3-4530-B265-4A4E1B6BED8C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342CC7-DD12-4D95-8099-0E67FB7AD8D1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BE29C-33B8-4B26-832C-951433888D67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248447-92F4-4E3A-8817-5A5B4755151F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66165-4EDB-442F-BCDE-7D9B0E3DAED4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0886E6-8A41-4A60-BC77-F0D66346D21D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9EBAA-BA1F-4DEF-8402-5D95FFD2D8CE}" type="datetimeFigureOut">
              <a:rPr lang="en-US"/>
            </a:fld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0847B2-E18E-4F30-B39F-A26F928902EC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55F94E-65A7-4329-B7DB-98CA25896A01}" type="datetimeFigureOut">
              <a:rPr lang="en-US"/>
            </a:fld>
            <a:endParaRPr 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919C0C-E73D-4C5D-922F-5D2B5C56A1AA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53B91-CA5B-4D77-9346-D0CE63CF3B69}" type="datetimeFigureOut">
              <a:rPr lang="en-US"/>
            </a:fld>
            <a:endParaRPr 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099C49-C8FC-46C5-AA30-665148C1138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9EFB8C-992B-4A06-B0B5-699FE82440D3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49BA4-B73A-4D6A-936F-9005E6EC66D9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6E74D8-1ACF-4D75-BCFC-1DBB19447AB7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206440-1A1B-4F1E-A0DC-A5E2F73EAFA9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49DBDB-3C1B-448B-968A-7DCF1EE534B1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955E82-2680-439C-B055-2C29B53BB839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60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60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BFC392-EE89-49B1-9C2C-E3D0E121DA6B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AA9983-D6D1-44DE-A444-B454F254C3BB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51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52A3779-C7AE-422D-831F-41FBA76857B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ADAF0AC-5A40-47E8-9E1F-C5C1BDC43F1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877F81-A948-402F-B596-E6916C2D80F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206A51-2400-48D7-9F6E-23D1749E4AB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E421977-118D-4BE9-A98E-40D3AB4DE1B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17D1836-CA99-4FA3-9BC5-2B77787A015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26BEA4A-2AA7-40F5-9E12-7B2D2EE0D29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BF7E1F4-8140-48F1-94EB-AFE63F9FA33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A4B635-D3BA-4FF3-B225-EA20470E4352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7F8E398-9D54-4AA5-ABAA-897617A967C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7EC055C-262E-41ED-B310-48E7276B71C7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C9A7607-00A1-4439-953F-CF5515D7B61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image" Target="../media/image1.png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11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05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11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16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3" Type="http://schemas.openxmlformats.org/officeDocument/2006/relationships/theme" Target="../theme/theme12.xml"/><Relationship Id="rId12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27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0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0.xml"/><Relationship Id="rId8" Type="http://schemas.openxmlformats.org/officeDocument/2006/relationships/slideLayout" Target="../slideLayouts/slideLayout79.xml"/><Relationship Id="rId7" Type="http://schemas.openxmlformats.org/officeDocument/2006/relationships/slideLayout" Target="../slideLayouts/slideLayout78.xml"/><Relationship Id="rId6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11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1.xml"/><Relationship Id="rId1" Type="http://schemas.openxmlformats.org/officeDocument/2006/relationships/slideLayout" Target="../slideLayouts/slideLayout72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0.xml"/><Relationship Id="rId7" Type="http://schemas.openxmlformats.org/officeDocument/2006/relationships/slideLayout" Target="../slideLayouts/slideLayout89.xml"/><Relationship Id="rId6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11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83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11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  <p:grpSp>
        <p:nvGrpSpPr>
          <p:cNvPr id="1031" name="组合 9"/>
          <p:cNvGrpSpPr/>
          <p:nvPr/>
        </p:nvGrpSpPr>
        <p:grpSpPr bwMode="auto">
          <a:xfrm>
            <a:off x="-1588" y="-12700"/>
            <a:ext cx="9145588" cy="6897688"/>
            <a:chOff x="-1588" y="-12700"/>
            <a:chExt cx="9146151" cy="6898084"/>
          </a:xfrm>
        </p:grpSpPr>
        <p:sp>
          <p:nvSpPr>
            <p:cNvPr id="12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pic>
          <p:nvPicPr>
            <p:cNvPr id="1033" name="图片 13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8" y="3227784"/>
              <a:ext cx="9144000" cy="365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43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33A5B53-065F-4B34-8EC2-7758065CE1C9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89FC29-42C7-4F84-99C7-578A3440EA5E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26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fld id="{9C82F573-2A51-49AC-8495-EE2F010FE64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fld id="{E27D84B6-7577-45FD-B895-B4847BD561C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AF505-C98F-DE4B-A9BE-EAB90D1B6A2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1EE34-B5EC-3346-996B-F676A136964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</a:defRPr>
            </a:lvl1pPr>
          </a:lstStyle>
          <a:p>
            <a:pPr>
              <a:defRPr/>
            </a:pPr>
            <a:fld id="{F81C088D-F20C-418E-975B-2C34F6BB1E20}" type="slidenum">
              <a:rPr lang="zh-CN" altLang="en-US"/>
            </a:fld>
            <a:endParaRPr lang="en-US" altLang="zh-CN"/>
          </a:p>
        </p:txBody>
      </p:sp>
      <p:grpSp>
        <p:nvGrpSpPr>
          <p:cNvPr id="2055" name="组合 9"/>
          <p:cNvGrpSpPr/>
          <p:nvPr/>
        </p:nvGrpSpPr>
        <p:grpSpPr bwMode="auto">
          <a:xfrm>
            <a:off x="-1588" y="-12700"/>
            <a:ext cx="9145588" cy="6897688"/>
            <a:chOff x="-1588" y="-12700"/>
            <a:chExt cx="9146151" cy="6898084"/>
          </a:xfrm>
        </p:grpSpPr>
        <p:sp>
          <p:nvSpPr>
            <p:cNvPr id="12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pic>
          <p:nvPicPr>
            <p:cNvPr id="2057" name="图片 1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8" y="3227784"/>
              <a:ext cx="9144000" cy="365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597A847-8A48-482F-86E9-9417169C9BA5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920B8D9-FC29-4A26-A3CE-B614F45EC758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099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fld id="{D42F27A5-83BC-46C7-A8A3-F7523062C91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fld id="{B1A8ECBA-9525-47E9-A877-C9C7DC27897C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123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7B10F90-2C7C-4886-BF9F-DC14C01959E9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133A368-66B4-4A4B-BA45-F45D88346980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14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fld id="{520A8C05-38C8-4F68-8E92-1A046267909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fld id="{7DC55773-1A9D-40A3-AEA2-AAB893F34D1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17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 defTabSz="914400">
              <a:defRPr kumimoji="0"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fld id="{74DC4412-EE9F-4CC4-92F3-5E8A46A2A95A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defTabSz="914400">
              <a:defRPr kumimoji="0"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fld id="{C1BE61AE-51F6-402B-B845-8A140DFDBB6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19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4EAC6C7-4CBB-42B0-9021-68DF047AE17B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BC84487-1223-4BC7-9EDB-E2B97F9E9209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219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fld id="{2DF681B4-BDE2-46B8-BD56-93812AAD6A5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fld id="{C1AE8F77-2157-4218-9E0E-A27ECAB2302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10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10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1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1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vmlDrawing" Target="../drawings/vmlDrawing14.v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4.xml"/><Relationship Id="rId2" Type="http://schemas.openxmlformats.org/officeDocument/2006/relationships/image" Target="../media/image27.wmf"/><Relationship Id="rId1" Type="http://schemas.openxmlformats.org/officeDocument/2006/relationships/oleObject" Target="../embeddings/oleObject15.bin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16.bin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1.xml"/><Relationship Id="rId8" Type="http://schemas.openxmlformats.org/officeDocument/2006/relationships/vmlDrawing" Target="../drawings/vmlDrawing16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0.wmf"/><Relationship Id="rId3" Type="http://schemas.openxmlformats.org/officeDocument/2006/relationships/oleObject" Target="../embeddings/oleObject18.bin"/><Relationship Id="rId2" Type="http://schemas.openxmlformats.org/officeDocument/2006/relationships/image" Target="../media/image29.wmf"/><Relationship Id="rId1" Type="http://schemas.openxmlformats.org/officeDocument/2006/relationships/oleObject" Target="../embeddings/oleObject17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vmlDrawing" Target="../drawings/vmlDrawing1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wmf"/><Relationship Id="rId1" Type="http://schemas.openxmlformats.org/officeDocument/2006/relationships/oleObject" Target="../embeddings/oleObject20.bin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7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3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8.xml"/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1" Type="http://schemas.openxmlformats.org/officeDocument/2006/relationships/image" Target="../media/image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1" Type="http://schemas.openxmlformats.org/officeDocument/2006/relationships/image" Target="../media/image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wmf"/><Relationship Id="rId1" Type="http://schemas.openxmlformats.org/officeDocument/2006/relationships/oleObject" Target="../embeddings/oleObject4.bin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wmf"/><Relationship Id="rId1" Type="http://schemas.openxmlformats.org/officeDocument/2006/relationships/oleObject" Target="../embeddings/oleObject5.bin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wmf"/><Relationship Id="rId1" Type="http://schemas.openxmlformats.org/officeDocument/2006/relationships/oleObject" Target="../embeddings/oleObject6.bin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wmf"/><Relationship Id="rId1" Type="http://schemas.openxmlformats.org/officeDocument/2006/relationships/oleObject" Target="../embeddings/oleObject7.bin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wmf"/><Relationship Id="rId1" Type="http://schemas.openxmlformats.org/officeDocument/2006/relationships/oleObject" Target="../embeddings/oleObject8.bin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wmf"/><Relationship Id="rId1" Type="http://schemas.openxmlformats.org/officeDocument/2006/relationships/oleObject" Target="../embeddings/oleObject9.bin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wmf"/><Relationship Id="rId1" Type="http://schemas.openxmlformats.org/officeDocument/2006/relationships/oleObject" Target="../embeddings/oleObject10.bin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wmf"/><Relationship Id="rId1" Type="http://schemas.openxmlformats.org/officeDocument/2006/relationships/oleObject" Target="../embeddings/oleObject11.bin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wmf"/><Relationship Id="rId1" Type="http://schemas.openxmlformats.org/officeDocument/2006/relationships/oleObject" Target="../embeddings/oleObject1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wmf"/><Relationship Id="rId1" Type="http://schemas.openxmlformats.org/officeDocument/2006/relationships/oleObject" Target="../embeddings/oleObject13.bin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wmf"/><Relationship Id="rId1" Type="http://schemas.openxmlformats.org/officeDocument/2006/relationships/oleObject" Target="../embeddings/oleObject14.bin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6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tiff"/><Relationship Id="rId3" Type="http://schemas.openxmlformats.org/officeDocument/2006/relationships/image" Target="../media/image8.tiff"/><Relationship Id="rId2" Type="http://schemas.openxmlformats.org/officeDocument/2006/relationships/image" Target="../media/image9.tiff"/><Relationship Id="rId1" Type="http://schemas.openxmlformats.org/officeDocument/2006/relationships/image" Target="../media/image4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image" Target="../media/image2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1" Type="http://schemas.openxmlformats.org/officeDocument/2006/relationships/image" Target="../media/image4.tif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7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7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4.tiff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1" Type="http://schemas.openxmlformats.org/officeDocument/2006/relationships/image" Target="../media/image4.tiff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tiff"/><Relationship Id="rId3" Type="http://schemas.openxmlformats.org/officeDocument/2006/relationships/image" Target="../media/image7.tiff"/><Relationship Id="rId2" Type="http://schemas.openxmlformats.org/officeDocument/2006/relationships/image" Target="../media/image9.tiff"/><Relationship Id="rId1" Type="http://schemas.openxmlformats.org/officeDocument/2006/relationships/image" Target="../media/image4.tiff"/></Relationships>
</file>

<file path=ppt/slides/_rels/slide9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6.tiff"/><Relationship Id="rId4" Type="http://schemas.openxmlformats.org/officeDocument/2006/relationships/image" Target="../media/image7.tiff"/><Relationship Id="rId3" Type="http://schemas.openxmlformats.org/officeDocument/2006/relationships/image" Target="../media/image8.tiff"/><Relationship Id="rId2" Type="http://schemas.openxmlformats.org/officeDocument/2006/relationships/image" Target="../media/image9.tiff"/><Relationship Id="rId1" Type="http://schemas.openxmlformats.org/officeDocument/2006/relationships/image" Target="../media/image4.tiff"/></Relationships>
</file>

<file path=ppt/slides/_rels/slide9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6.tiff"/><Relationship Id="rId4" Type="http://schemas.openxmlformats.org/officeDocument/2006/relationships/image" Target="../media/image7.tiff"/><Relationship Id="rId3" Type="http://schemas.openxmlformats.org/officeDocument/2006/relationships/image" Target="../media/image8.tiff"/><Relationship Id="rId2" Type="http://schemas.openxmlformats.org/officeDocument/2006/relationships/image" Target="../media/image4.tiff"/><Relationship Id="rId1" Type="http://schemas.openxmlformats.org/officeDocument/2006/relationships/image" Target="../media/image9.tiff"/></Relationships>
</file>

<file path=ppt/slides/_rels/slide9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6.tiff"/><Relationship Id="rId4" Type="http://schemas.openxmlformats.org/officeDocument/2006/relationships/image" Target="../media/image7.tiff"/><Relationship Id="rId3" Type="http://schemas.openxmlformats.org/officeDocument/2006/relationships/image" Target="../media/image8.tiff"/><Relationship Id="rId2" Type="http://schemas.openxmlformats.org/officeDocument/2006/relationships/image" Target="../media/image9.tiff"/><Relationship Id="rId1" Type="http://schemas.openxmlformats.org/officeDocument/2006/relationships/image" Target="../media/image4.tiff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1292225" y="1433513"/>
            <a:ext cx="6873875" cy="132207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cs typeface="+mn-cs"/>
              </a:rPr>
              <a:t>算法设计与分析</a:t>
            </a:r>
            <a:endParaRPr lang="en-US" altLang="zh-CN" sz="4000" b="1" dirty="0"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>
                <a:solidFill>
                  <a:srgbClr val="1A9EE9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+mn-cs"/>
              </a:rPr>
              <a:t>动态</a:t>
            </a:r>
            <a:r>
              <a:rPr lang="zh-CN" altLang="en-US" sz="4000" b="1" dirty="0">
                <a:solidFill>
                  <a:srgbClr val="1A9EE9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+mn-cs"/>
              </a:rPr>
              <a:t>规划</a:t>
            </a:r>
            <a:endParaRPr lang="zh-CN" altLang="en-US" sz="4000" b="1" dirty="0">
              <a:solidFill>
                <a:srgbClr val="1A9EE9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+mn-cs"/>
            </a:endParaRPr>
          </a:p>
        </p:txBody>
      </p:sp>
      <p:sp>
        <p:nvSpPr>
          <p:cNvPr id="41989" name="TextBox 8"/>
          <p:cNvSpPr txBox="1"/>
          <p:nvPr/>
        </p:nvSpPr>
        <p:spPr>
          <a:xfrm>
            <a:off x="1635760" y="3321368"/>
            <a:ext cx="6330950" cy="18148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2800" dirty="0"/>
              <a:t>户保田</a:t>
            </a:r>
            <a:endParaRPr lang="zh-CN" altLang="en-US" sz="2800" dirty="0"/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2800" dirty="0">
                <a:sym typeface="+mn-ea"/>
              </a:rPr>
              <a:t>哈尔滨工业大学</a:t>
            </a:r>
            <a:endParaRPr lang="en-US" altLang="zh-CN" sz="2800" dirty="0"/>
          </a:p>
          <a:p>
            <a:pPr marL="0" lvl="0" indent="0" algn="ctr">
              <a:spcBef>
                <a:spcPct val="0"/>
              </a:spcBef>
              <a:buNone/>
            </a:pPr>
            <a:endParaRPr lang="en-US" altLang="zh-CN" sz="2800" dirty="0"/>
          </a:p>
          <a:p>
            <a:pPr marL="0" lvl="0" indent="0" algn="ctr">
              <a:spcBef>
                <a:spcPct val="0"/>
              </a:spcBef>
              <a:buNone/>
            </a:pPr>
            <a:endParaRPr lang="zh-CN" alt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8160" y="521970"/>
            <a:ext cx="7437755" cy="499745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just" eaLnBrk="1" hangingPunct="1">
              <a:lnSpc>
                <a:spcPct val="150000"/>
              </a:lnSpc>
              <a:defRPr/>
            </a:pPr>
            <a:r>
              <a:rPr kumimoji="1" lang="zh-CN" altLang="en-US" b="1" dirty="0">
                <a:latin typeface="华文细黑" panose="02010600040101010101" charset="-122"/>
                <a:ea typeface="华文细黑" panose="02010600040101010101" charset="-122"/>
              </a:rPr>
              <a:t>动态规划</a:t>
            </a:r>
            <a:r>
              <a:rPr lang="zh-CN" altLang="en-US" b="1" dirty="0">
                <a:latin typeface="华文细黑" panose="02010600040101010101" charset="-122"/>
                <a:ea typeface="华文细黑" panose="02010600040101010101" charset="-122"/>
              </a:rPr>
              <a:t>算法的设计步骤</a:t>
            </a:r>
            <a:endParaRPr lang="zh-CN" altLang="en-US" b="1" dirty="0"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</a:rPr>
              <a:t>分析优化解的结构</a:t>
            </a:r>
            <a:endParaRPr lang="zh-CN" altLang="en-US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</a:rPr>
              <a:t>递归地定义最优解的代价</a:t>
            </a:r>
            <a:endParaRPr lang="zh-CN" altLang="en-US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</a:rPr>
              <a:t>自底向上地计算优化解的代价保存之，并获取构造最优解的信息</a:t>
            </a:r>
            <a:endParaRPr lang="zh-CN" altLang="en-US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</a:rPr>
              <a:t>根据构造最优解的信息构造优化解</a:t>
            </a:r>
            <a:r>
              <a:rPr lang="zh-CN" altLang="en-US" sz="3200" b="1" dirty="0">
                <a:solidFill>
                  <a:schemeClr val="tx2"/>
                </a:solidFill>
                <a:latin typeface="+mn-ea"/>
              </a:rPr>
              <a:t> </a:t>
            </a:r>
            <a:endParaRPr lang="en-US" altLang="zh-CN" sz="3200" b="1" dirty="0">
              <a:solidFill>
                <a:schemeClr val="tx2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5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7475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7475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7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7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7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7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7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7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7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7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7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7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475" grpId="0" autoUpdateAnimBg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8160" y="872490"/>
            <a:ext cx="7437755" cy="464693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1" algn="just" eaLnBrk="1" hangingPunct="1">
              <a:lnSpc>
                <a:spcPct val="150000"/>
              </a:lnSpc>
              <a:buClrTx/>
              <a:buSzTx/>
              <a:buChar char="•"/>
              <a:defRPr/>
            </a:pP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</a:rPr>
              <a:t>分析优化解的结构</a:t>
            </a:r>
            <a:endParaRPr lang="zh-CN" altLang="en-US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</a:rPr>
              <a:t>递归地定义最优解的代价</a:t>
            </a:r>
            <a:endParaRPr lang="zh-CN" altLang="en-US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</a:rPr>
              <a:t>自底向上地计算优化解的代价保存之，并获取构造最优解的信息</a:t>
            </a:r>
            <a:endParaRPr lang="zh-CN" altLang="en-US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</a:rPr>
              <a:t>根据构造最优解的信息构造优化解</a:t>
            </a:r>
            <a:r>
              <a:rPr lang="zh-CN" altLang="en-US" sz="3200" b="1" dirty="0">
                <a:solidFill>
                  <a:schemeClr val="tx2"/>
                </a:solidFill>
                <a:latin typeface="+mn-ea"/>
              </a:rPr>
              <a:t> </a:t>
            </a:r>
            <a:endParaRPr lang="en-US" altLang="zh-CN" sz="32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52825" y="282575"/>
            <a:ext cx="2926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使用动态</a:t>
            </a:r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规划</a:t>
            </a:r>
            <a:endParaRPr kumimoji="1" lang="zh-CN" altLang="en-US" sz="3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Left Arrow 3"/>
          <p:cNvSpPr/>
          <p:nvPr/>
        </p:nvSpPr>
        <p:spPr>
          <a:xfrm>
            <a:off x="6815553" y="3969704"/>
            <a:ext cx="902677" cy="454634"/>
          </a:xfrm>
          <a:prstGeom prst="leftArrow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5250" y="591820"/>
            <a:ext cx="8801100" cy="593915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过程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：Zero-One-Knapsack(</a:t>
            </a:r>
            <a:r>
              <a:rPr lang="zh-CN" altLang="en-US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W,weights, values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</a:t>
            </a:r>
            <a:endParaRPr lang="zh-CN" altLang="en-US" sz="20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en-US" altLang="zh-CN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1.</a:t>
            </a:r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sz="200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length(weights)</a:t>
            </a:r>
            <a:endParaRPr lang="zh-CN" altLang="en-US" sz="20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en-US" altLang="zh-CN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	2. </a:t>
            </a:r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   </a:t>
            </a:r>
            <a:r>
              <a:rPr lang="zh-CN" altLang="en-US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For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   x</a:t>
            </a:r>
            <a:r>
              <a:rPr lang="en-US" altLang="zh-CN" sz="200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0   </a:t>
            </a:r>
            <a:r>
              <a:rPr lang="zh-CN" altLang="en-US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To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   W   </a:t>
            </a:r>
            <a:r>
              <a:rPr lang="zh-CN" altLang="en-US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Do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 </a:t>
            </a:r>
            <a:endParaRPr lang="zh-CN" altLang="en-US" sz="20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	</a:t>
            </a:r>
            <a:r>
              <a:rPr lang="en-US" altLang="zh-CN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3.</a:t>
            </a:r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    	</a:t>
            </a:r>
            <a:r>
              <a:rPr lang="zh-CN" altLang="en-US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For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   i</a:t>
            </a:r>
            <a:r>
              <a:rPr lang="en-US" altLang="zh-CN" sz="200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1   </a:t>
            </a:r>
            <a:r>
              <a:rPr lang="zh-CN" altLang="en-US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To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   n    </a:t>
            </a:r>
            <a:r>
              <a:rPr lang="zh-CN" altLang="en-US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Do</a:t>
            </a:r>
            <a:endParaRPr lang="zh-CN" altLang="en-US" sz="20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 </a:t>
            </a:r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	</a:t>
            </a:r>
            <a:r>
              <a:rPr lang="en-US" altLang="zh-CN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4.</a:t>
            </a:r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		</a:t>
            </a:r>
            <a:r>
              <a:rPr lang="en-US" altLang="zh-CN" sz="20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ITEMS[x][i]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 </a:t>
            </a:r>
            <a:r>
              <a:rPr lang="en-US" altLang="zh-CN" sz="200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 </a:t>
            </a:r>
            <a:r>
              <a:rPr lang="en-US" altLang="zh-CN" sz="20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∅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 </a:t>
            </a:r>
            <a:endParaRPr lang="zh-CN" altLang="en-US" sz="20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en-US" altLang="zh-CN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5. </a:t>
            </a:r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</a:t>
            </a:r>
            <a:r>
              <a:rPr lang="zh-CN" altLang="en-US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For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x</a:t>
            </a:r>
            <a:r>
              <a:rPr lang="en-US" altLang="zh-CN" sz="200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0   </a:t>
            </a:r>
            <a:r>
              <a:rPr lang="zh-CN" altLang="en-US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To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W   </a:t>
            </a:r>
            <a:r>
              <a:rPr lang="zh-CN" altLang="en-US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Do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endParaRPr lang="zh-CN" altLang="en-US" sz="20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en-US" altLang="zh-CN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6.</a:t>
            </a:r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K[x</a:t>
            </a:r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][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0] </a:t>
            </a:r>
            <a:r>
              <a:rPr lang="en-US" altLang="zh-CN" sz="200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0 </a:t>
            </a:r>
            <a:endParaRPr lang="zh-CN" altLang="en-US" sz="20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en-US" altLang="zh-CN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7.</a:t>
            </a:r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</a:t>
            </a:r>
            <a:r>
              <a:rPr lang="zh-CN" altLang="en-US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For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i</a:t>
            </a:r>
            <a:r>
              <a:rPr lang="en-US" altLang="zh-CN" sz="200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   </a:t>
            </a:r>
            <a:r>
              <a:rPr lang="zh-CN" altLang="en-US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To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n    </a:t>
            </a:r>
            <a:r>
              <a:rPr lang="zh-CN" altLang="en-US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Do</a:t>
            </a:r>
            <a:endParaRPr lang="zh-CN" altLang="en-US" sz="20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en-US" altLang="zh-CN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8.</a:t>
            </a:r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K[0</a:t>
            </a:r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][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i] </a:t>
            </a:r>
            <a:r>
              <a:rPr lang="en-US" altLang="zh-CN" sz="200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0 </a:t>
            </a:r>
            <a:endParaRPr lang="zh-CN" altLang="en-US" sz="20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en-US" altLang="zh-CN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9. </a:t>
            </a:r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</a:t>
            </a:r>
            <a:r>
              <a:rPr lang="zh-CN" altLang="en-US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For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x</a:t>
            </a:r>
            <a:r>
              <a:rPr lang="en-US" altLang="zh-CN" sz="200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0   </a:t>
            </a:r>
            <a:r>
              <a:rPr lang="zh-CN" altLang="en-US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To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W   </a:t>
            </a:r>
            <a:r>
              <a:rPr lang="zh-CN" altLang="en-US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Do </a:t>
            </a:r>
            <a:endParaRPr lang="zh-CN" altLang="en-US" sz="20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en-US" altLang="zh-CN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10.</a:t>
            </a:r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zh-CN" altLang="en-US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For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j</a:t>
            </a:r>
            <a:r>
              <a:rPr lang="en-US" altLang="zh-CN" sz="200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   </a:t>
            </a:r>
            <a:r>
              <a:rPr lang="zh-CN" altLang="en-US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To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n    </a:t>
            </a:r>
            <a:r>
              <a:rPr lang="zh-CN" altLang="en-US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Do</a:t>
            </a:r>
            <a:endParaRPr lang="zh-CN" altLang="en-US" sz="20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en-US" altLang="zh-CN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11.</a:t>
            </a:r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	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K[x</a:t>
            </a:r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][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j] </a:t>
            </a:r>
            <a:r>
              <a:rPr lang="en-US" altLang="zh-CN" sz="200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K[x</a:t>
            </a:r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][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j-1]</a:t>
            </a:r>
            <a:endParaRPr lang="zh-CN" altLang="en-US" sz="20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en-US" altLang="zh-CN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12.</a:t>
            </a:r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	</a:t>
            </a:r>
            <a:r>
              <a:rPr lang="zh-CN" altLang="en-US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IF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w</a:t>
            </a:r>
            <a:r>
              <a:rPr lang="zh-CN" altLang="en-US" sz="2000" baseline="-25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≤ x </a:t>
            </a:r>
            <a:r>
              <a:rPr lang="zh-CN" altLang="en-US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THEN</a:t>
            </a:r>
            <a:endParaRPr lang="zh-CN" altLang="en-US" sz="20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en-US" altLang="zh-CN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13.</a:t>
            </a:r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	    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K[x</a:t>
            </a:r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][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j] </a:t>
            </a:r>
            <a:r>
              <a:rPr lang="en-US" altLang="zh-CN" sz="200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max{ K[x</a:t>
            </a:r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][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j], K[x – w</a:t>
            </a:r>
            <a:r>
              <a:rPr lang="zh-CN" altLang="en-US" sz="2000" baseline="-25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][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j-1] + v</a:t>
            </a:r>
            <a:r>
              <a:rPr lang="zh-CN" altLang="en-US" sz="2000" baseline="-25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}</a:t>
            </a:r>
            <a:endParaRPr lang="zh-CN" altLang="en-US" sz="20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en-US" altLang="zh-CN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14.</a:t>
            </a:r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                      </a:t>
            </a:r>
            <a:r>
              <a:rPr lang="en-US" altLang="zh-CN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IF</a:t>
            </a:r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k[x][j] was updated </a:t>
            </a:r>
            <a:r>
              <a:rPr lang="en-US" altLang="zh-CN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THEN</a:t>
            </a:r>
            <a:endParaRPr lang="en-US" altLang="zh-CN" sz="20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en-US" altLang="zh-CN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15.</a:t>
            </a:r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		</a:t>
            </a:r>
            <a:r>
              <a:rPr lang="en-US" altLang="zh-CN" sz="2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ITEMS[x][j]</a:t>
            </a:r>
            <a:r>
              <a:rPr lang="en-US" altLang="zh-CN" sz="200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2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ITEMS[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x – w</a:t>
            </a:r>
            <a:r>
              <a:rPr lang="zh-CN" altLang="en-US" sz="2000" baseline="-25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j</a:t>
            </a:r>
            <a:r>
              <a:rPr lang="en-US" altLang="zh-CN" sz="2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][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j-1</a:t>
            </a:r>
            <a:r>
              <a:rPr lang="en-US" altLang="zh-CN" sz="2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]∪ {ITEM j}</a:t>
            </a:r>
            <a:endParaRPr lang="en-US" altLang="zh-CN" sz="2000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  <a:p>
            <a:r>
              <a:rPr lang="en-US" altLang="zh-CN" sz="2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	</a:t>
            </a:r>
            <a:r>
              <a:rPr lang="en-US" altLang="zh-CN" sz="2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16.</a:t>
            </a:r>
            <a:r>
              <a:rPr lang="en-US" altLang="zh-CN" sz="2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		        </a:t>
            </a:r>
            <a:r>
              <a:rPr lang="en-US" altLang="zh-CN" sz="2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ELSE</a:t>
            </a:r>
            <a:endParaRPr lang="en-US" altLang="zh-CN" sz="2000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  <a:p>
            <a:r>
              <a:rPr lang="en-US" altLang="zh-CN" sz="2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	</a:t>
            </a:r>
            <a:r>
              <a:rPr lang="en-US" altLang="zh-CN" sz="2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17.</a:t>
            </a:r>
            <a:r>
              <a:rPr lang="en-US" altLang="zh-CN" sz="2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			ITEMS[x][j]</a:t>
            </a:r>
            <a:r>
              <a:rPr lang="en-US" altLang="zh-CN" sz="200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2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ITEMS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[x</a:t>
            </a:r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][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 j-1]</a:t>
            </a:r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		</a:t>
            </a:r>
            <a:r>
              <a:rPr lang="en-US" altLang="zh-CN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18.</a:t>
            </a:r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</a:t>
            </a:r>
            <a:r>
              <a:rPr lang="en-US" altLang="zh-CN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R</a:t>
            </a:r>
            <a:r>
              <a:rPr lang="zh-CN" altLang="en-US" sz="200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eturn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K[W,n]</a:t>
            </a:r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ITEMS[W][n]</a:t>
            </a:r>
            <a:endParaRPr lang="en-US" altLang="zh-CN" sz="20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08635"/>
          </a:xfrm>
        </p:spPr>
        <p:txBody>
          <a:bodyPr>
            <a:normAutofit fontScale="90000"/>
          </a:bodyPr>
          <a:p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构造优化</a:t>
            </a:r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解</a:t>
            </a:r>
            <a:endParaRPr lang="zh-CN" altLang="en-US" sz="3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Left Arrow 5"/>
          <p:cNvSpPr/>
          <p:nvPr/>
        </p:nvSpPr>
        <p:spPr>
          <a:xfrm rot="20396220">
            <a:off x="4696518" y="1629389"/>
            <a:ext cx="902677" cy="454634"/>
          </a:xfrm>
          <a:prstGeom prst="leftArrow">
            <a:avLst/>
          </a:prstGeom>
          <a:solidFill>
            <a:srgbClr val="B400A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Left Arrow 5"/>
          <p:cNvSpPr/>
          <p:nvPr/>
        </p:nvSpPr>
        <p:spPr>
          <a:xfrm rot="20396220">
            <a:off x="6811068" y="5614649"/>
            <a:ext cx="902677" cy="454634"/>
          </a:xfrm>
          <a:prstGeom prst="leftArrow">
            <a:avLst/>
          </a:prstGeom>
          <a:solidFill>
            <a:srgbClr val="B400A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Weight: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Value: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3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4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6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Item: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Capacity: 3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示例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19536" y="2715881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j=0</a:t>
            </a:r>
            <a:endParaRPr lang="en-US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j=1</a:t>
            </a:r>
            <a:endParaRPr lang="en-US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j=2</a:t>
            </a:r>
            <a:endParaRPr lang="en-US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j=3</a:t>
            </a:r>
            <a:endParaRPr lang="en-US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r>
              <a:rPr lang="en-US" smtClean="0"/>
              <a:t>=0</a:t>
            </a:r>
            <a:endParaRPr lang="en-US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x=1</a:t>
            </a:r>
            <a:endParaRPr lang="en-US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x=2</a:t>
            </a:r>
            <a:endParaRPr lang="en-US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x=3</a:t>
            </a:r>
            <a:endParaRPr lang="en-US" dirty="0" smtClean="0"/>
          </a:p>
        </p:txBody>
      </p:sp>
      <p:sp>
        <p:nvSpPr>
          <p:cNvPr id="65" name="Rectangle 64"/>
          <p:cNvSpPr/>
          <p:nvPr/>
        </p:nvSpPr>
        <p:spPr>
          <a:xfrm>
            <a:off x="1388747" y="5524009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current entry</a:t>
            </a:r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relevant previous entry</a:t>
            </a:r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675" y="208915"/>
            <a:ext cx="3482340" cy="1906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6997" y="201633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Weight: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Value: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3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4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6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Item: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Capacity: 3</a:t>
            </a:r>
            <a:endParaRPr lang="en-US" sz="2000" dirty="0">
              <a:solidFill>
                <a:srgbClr val="7030A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19536" y="2715881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j=0</a:t>
            </a:r>
            <a:endParaRPr lang="en-US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j=1</a:t>
            </a:r>
            <a:endParaRPr lang="en-US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j=2</a:t>
            </a:r>
            <a:endParaRPr lang="en-US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j=3</a:t>
            </a:r>
            <a:endParaRPr lang="en-US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r>
              <a:rPr lang="en-US" smtClean="0"/>
              <a:t>=0</a:t>
            </a:r>
            <a:endParaRPr lang="en-US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x=1</a:t>
            </a:r>
            <a:endParaRPr lang="en-US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x=2</a:t>
            </a:r>
            <a:endParaRPr lang="en-US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x=3</a:t>
            </a:r>
            <a:endParaRPr lang="en-US" dirty="0" smtClean="0"/>
          </a:p>
        </p:txBody>
      </p:sp>
      <p:sp>
        <p:nvSpPr>
          <p:cNvPr id="63" name="Rectangle 62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current entry</a:t>
            </a:r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relevant previous entry</a:t>
            </a:r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675" y="208915"/>
            <a:ext cx="3482340" cy="1906270"/>
          </a:xfrm>
          <a:prstGeom prst="rect">
            <a:avLst/>
          </a:prstGeom>
        </p:spPr>
      </p:pic>
      <p:sp>
        <p:nvSpPr>
          <p:cNvPr id="9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示例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16997" y="2015704"/>
            <a:ext cx="693523" cy="6994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dirty="0">
                <a:solidFill>
                  <a:schemeClr val="tx1"/>
                </a:solidFill>
                <a:sym typeface="+mn-ea"/>
              </a:rPr>
              <a:t>0</a:t>
            </a:r>
            <a:endParaRPr lang="en-US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13060" y="2015069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6584" y="2015069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00107" y="2015601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Weight: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Value: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3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4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6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Item: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Capacity: 3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117568" y="2714529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11091" y="2714529"/>
            <a:ext cx="693523" cy="69946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4615" y="2714529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198138" y="2715061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117568" y="3413314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811091" y="3413314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504615" y="3413314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198138" y="3413846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117568" y="4111106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811091" y="4111106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04615" y="4111106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198138" y="4111638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j=0</a:t>
            </a:r>
            <a:endParaRPr lang="en-US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j=1</a:t>
            </a:r>
            <a:endParaRPr lang="en-US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j=2</a:t>
            </a:r>
            <a:endParaRPr lang="en-US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j=3</a:t>
            </a:r>
            <a:endParaRPr lang="en-US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r>
              <a:rPr lang="en-US" smtClean="0"/>
              <a:t>=0</a:t>
            </a:r>
            <a:endParaRPr lang="en-US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2900859" y="1559594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x=1</a:t>
            </a:r>
            <a:endParaRPr lang="en-US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x=2</a:t>
            </a:r>
            <a:endParaRPr lang="en-US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x=3</a:t>
            </a:r>
            <a:endParaRPr lang="en-US" dirty="0" smtClean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1388747" y="5527184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current entry</a:t>
            </a:r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relevant previous entry</a:t>
            </a:r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675" y="208915"/>
            <a:ext cx="3482340" cy="1906270"/>
          </a:xfrm>
          <a:prstGeom prst="rect">
            <a:avLst/>
          </a:prstGeom>
        </p:spPr>
      </p:pic>
      <p:sp>
        <p:nvSpPr>
          <p:cNvPr id="4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示例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Weight: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Value: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3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4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6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Item: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Capacity: 3</a:t>
            </a:r>
            <a:endParaRPr lang="en-US" sz="2000" dirty="0">
              <a:solidFill>
                <a:srgbClr val="7030A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j=0</a:t>
            </a:r>
            <a:endParaRPr lang="en-US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j=1</a:t>
            </a:r>
            <a:endParaRPr lang="en-US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j=2</a:t>
            </a:r>
            <a:endParaRPr lang="en-US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j=3</a:t>
            </a:r>
            <a:endParaRPr lang="en-US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r>
              <a:rPr lang="en-US" smtClean="0"/>
              <a:t>=0</a:t>
            </a:r>
            <a:endParaRPr lang="en-US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x=1</a:t>
            </a:r>
            <a:endParaRPr lang="en-US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x=2</a:t>
            </a:r>
            <a:endParaRPr lang="en-US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x=3</a:t>
            </a:r>
            <a:endParaRPr lang="en-US" dirty="0" smtClean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current entry</a:t>
            </a:r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relevant previous entry</a:t>
            </a:r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675" y="208915"/>
            <a:ext cx="3482340" cy="1906270"/>
          </a:xfrm>
          <a:prstGeom prst="rect">
            <a:avLst/>
          </a:prstGeom>
        </p:spPr>
      </p:pic>
      <p:sp>
        <p:nvSpPr>
          <p:cNvPr id="9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示例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Weight: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Value: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3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4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6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Item: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Capacity: 3</a:t>
            </a:r>
            <a:endParaRPr lang="en-US" sz="2000" dirty="0">
              <a:solidFill>
                <a:srgbClr val="7030A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140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j=0</a:t>
            </a:r>
            <a:endParaRPr lang="en-US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j=1</a:t>
            </a:r>
            <a:endParaRPr lang="en-US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j=2</a:t>
            </a:r>
            <a:endParaRPr lang="en-US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j=3</a:t>
            </a:r>
            <a:endParaRPr lang="en-US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r>
              <a:rPr lang="en-US" smtClean="0"/>
              <a:t>=0</a:t>
            </a:r>
            <a:endParaRPr lang="en-US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x=1</a:t>
            </a:r>
            <a:endParaRPr lang="en-US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x=2</a:t>
            </a:r>
            <a:endParaRPr lang="en-US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x=3</a:t>
            </a:r>
            <a:endParaRPr lang="en-US" dirty="0" smtClean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current entry</a:t>
            </a:r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relevant previous entry</a:t>
            </a:r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675" y="208915"/>
            <a:ext cx="3482340" cy="1906270"/>
          </a:xfrm>
          <a:prstGeom prst="rect">
            <a:avLst/>
          </a:prstGeom>
        </p:spPr>
      </p:pic>
      <p:sp>
        <p:nvSpPr>
          <p:cNvPr id="9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示例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7632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Weight: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Value: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3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4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6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Item: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Capacity: 3</a:t>
            </a:r>
            <a:endParaRPr lang="en-US" sz="2000" dirty="0">
              <a:solidFill>
                <a:srgbClr val="7030A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j=0</a:t>
            </a:r>
            <a:endParaRPr lang="en-US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j=1</a:t>
            </a:r>
            <a:endParaRPr lang="en-US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j=2</a:t>
            </a:r>
            <a:endParaRPr lang="en-US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j=3</a:t>
            </a:r>
            <a:endParaRPr lang="en-US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r>
              <a:rPr lang="en-US" smtClean="0"/>
              <a:t>=0</a:t>
            </a:r>
            <a:endParaRPr lang="en-US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x=1</a:t>
            </a:r>
            <a:endParaRPr lang="en-US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x=2</a:t>
            </a:r>
            <a:endParaRPr lang="en-US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x=3</a:t>
            </a:r>
            <a:endParaRPr lang="en-US" dirty="0" smtClean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current entry</a:t>
            </a:r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relevant previous entry</a:t>
            </a:r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675" y="208915"/>
            <a:ext cx="3482340" cy="1906270"/>
          </a:xfrm>
          <a:prstGeom prst="rect">
            <a:avLst/>
          </a:prstGeom>
        </p:spPr>
      </p:pic>
      <p:sp>
        <p:nvSpPr>
          <p:cNvPr id="9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示例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Weight: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Value: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3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4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6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Item: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Capacity: 3</a:t>
            </a:r>
            <a:endParaRPr lang="en-US" sz="2000" dirty="0">
              <a:solidFill>
                <a:srgbClr val="7030A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j=0</a:t>
            </a:r>
            <a:endParaRPr lang="en-US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j=1</a:t>
            </a:r>
            <a:endParaRPr lang="en-US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j=2</a:t>
            </a:r>
            <a:endParaRPr lang="en-US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j=3</a:t>
            </a:r>
            <a:endParaRPr lang="en-US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r>
              <a:rPr lang="en-US" smtClean="0"/>
              <a:t>=0</a:t>
            </a:r>
            <a:endParaRPr lang="en-US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x=1</a:t>
            </a:r>
            <a:endParaRPr lang="en-US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x=2</a:t>
            </a:r>
            <a:endParaRPr lang="en-US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x=3</a:t>
            </a:r>
            <a:endParaRPr lang="en-US" dirty="0" smtClean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current entry</a:t>
            </a:r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relevant previous entry</a:t>
            </a:r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675" y="208915"/>
            <a:ext cx="3482340" cy="1906270"/>
          </a:xfrm>
          <a:prstGeom prst="rect">
            <a:avLst/>
          </a:prstGeom>
        </p:spPr>
      </p:pic>
      <p:sp>
        <p:nvSpPr>
          <p:cNvPr id="9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示例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Weight: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Value: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3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4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6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Item: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Capacity: 3</a:t>
            </a:r>
            <a:endParaRPr lang="en-US" sz="2000" dirty="0">
              <a:solidFill>
                <a:srgbClr val="7030A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j=0</a:t>
            </a:r>
            <a:endParaRPr lang="en-US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j=1</a:t>
            </a:r>
            <a:endParaRPr lang="en-US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j=2</a:t>
            </a:r>
            <a:endParaRPr lang="en-US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j=3</a:t>
            </a:r>
            <a:endParaRPr lang="en-US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r>
              <a:rPr lang="en-US" smtClean="0"/>
              <a:t>=0</a:t>
            </a:r>
            <a:endParaRPr lang="en-US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x=1</a:t>
            </a:r>
            <a:endParaRPr lang="en-US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x=2</a:t>
            </a:r>
            <a:endParaRPr lang="en-US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x=3</a:t>
            </a:r>
            <a:endParaRPr lang="en-US" dirty="0" smtClean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900" y="3610496"/>
            <a:ext cx="478947" cy="435192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current entry</a:t>
            </a:r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relevant previous entry</a:t>
            </a:r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675" y="208915"/>
            <a:ext cx="3482340" cy="1906270"/>
          </a:xfrm>
          <a:prstGeom prst="rect">
            <a:avLst/>
          </a:prstGeom>
        </p:spPr>
      </p:pic>
      <p:sp>
        <p:nvSpPr>
          <p:cNvPr id="9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示例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23145" y="1268414"/>
            <a:ext cx="8541455" cy="4465637"/>
          </a:xfrm>
        </p:spPr>
        <p:txBody>
          <a:bodyPr/>
          <a:lstStyle/>
          <a:p>
            <a:pPr eaLnBrk="1" hangingPunct="1"/>
            <a:r>
              <a:rPr lang="zh-CN" altLang="en-US" sz="4800" b="1">
                <a:solidFill>
                  <a:srgbClr val="7030A0"/>
                </a:solidFill>
              </a:rPr>
              <a:t>请各位评审老师提出宝贵建议！谢谢！</a:t>
            </a:r>
            <a:endParaRPr lang="zh-CN" altLang="en-US" sz="4800" b="1">
              <a:solidFill>
                <a:srgbClr val="7030A0"/>
              </a:solidFill>
            </a:endParaRPr>
          </a:p>
        </p:txBody>
      </p:sp>
      <p:grpSp>
        <p:nvGrpSpPr>
          <p:cNvPr id="71683" name="组合 9"/>
          <p:cNvGrpSpPr/>
          <p:nvPr/>
        </p:nvGrpSpPr>
        <p:grpSpPr bwMode="auto">
          <a:xfrm>
            <a:off x="-1412" y="-12"/>
            <a:ext cx="9145412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-176" y="-12700"/>
              <a:ext cx="9144739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dirty="0">
                <a:solidFill>
                  <a:prstClr val="white"/>
                </a:solidFill>
              </a:endParaRPr>
            </a:p>
          </p:txBody>
        </p:sp>
        <p:pic>
          <p:nvPicPr>
            <p:cNvPr id="71689" name="图片 1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8" y="3227784"/>
              <a:ext cx="9144000" cy="365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3115734" y="846138"/>
            <a:ext cx="2712156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defRPr/>
            </a:pPr>
            <a:r>
              <a:rPr kumimoji="0" lang="zh-CN" altLang="en-US" sz="4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本讲内容</a:t>
            </a:r>
            <a:endParaRPr kumimoji="0" lang="zh-CN" altLang="en-US" sz="4400" b="1" dirty="0">
              <a:solidFill>
                <a:srgbClr val="1F497D">
                  <a:lumMod val="60000"/>
                  <a:lumOff val="40000"/>
                </a:srgbClr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1686" name="TextBox 1"/>
          <p:cNvSpPr txBox="1">
            <a:spLocks noChangeArrowheads="1"/>
          </p:cNvSpPr>
          <p:nvPr/>
        </p:nvSpPr>
        <p:spPr bwMode="auto">
          <a:xfrm>
            <a:off x="323215" y="1597660"/>
            <a:ext cx="8221980" cy="46139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>
              <a:spcBef>
                <a:spcPct val="0"/>
              </a:spcBef>
              <a:buNone/>
            </a:pPr>
            <a:r>
              <a:rPr lang="en-US" altLang="zh-CN" sz="42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	4.1 </a:t>
            </a:r>
            <a:r>
              <a:rPr lang="zh-CN" altLang="zh-CN" sz="42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动态规划的原理</a:t>
            </a:r>
            <a:endParaRPr lang="zh-CN" altLang="zh-CN" sz="4200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en-US" altLang="zh-CN" sz="42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4.2 </a:t>
            </a:r>
            <a:r>
              <a:rPr lang="zh-CN" altLang="zh-CN" sz="42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矩阵乘法问题</a:t>
            </a:r>
            <a:endParaRPr lang="zh-CN" altLang="zh-CN" sz="4200" dirty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>
              <a:buNone/>
            </a:pPr>
            <a:r>
              <a:rPr lang="en-US" altLang="zh-CN" sz="42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4.3 最长公共子序列</a:t>
            </a:r>
            <a:endParaRPr lang="en-US" altLang="zh-CN" sz="4200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>
              <a:buNone/>
            </a:pPr>
            <a:r>
              <a:rPr lang="en-US" altLang="zh-CN" sz="4200" dirty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4.4 背包问题</a:t>
            </a:r>
            <a:endParaRPr lang="en-US" altLang="zh-CN" sz="4200" dirty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>
              <a:buNone/>
            </a:pPr>
            <a:r>
              <a:rPr lang="en-US" altLang="zh-CN" sz="4200" dirty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4.5 最优二分搜索树</a:t>
            </a:r>
            <a:endParaRPr lang="en-US" altLang="zh-CN" sz="4200" dirty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endParaRPr lang="zh-CN" altLang="zh-CN" sz="4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ED6CAD1-EAB7-44E5-88C3-734D5467FD7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Weight: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Value: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3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4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6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Item: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Capacity: 3</a:t>
            </a:r>
            <a:endParaRPr lang="en-US" sz="2000" dirty="0">
              <a:solidFill>
                <a:srgbClr val="7030A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j=0</a:t>
            </a:r>
            <a:endParaRPr lang="en-US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j=1</a:t>
            </a:r>
            <a:endParaRPr lang="en-US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j=2</a:t>
            </a:r>
            <a:endParaRPr lang="en-US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j=3</a:t>
            </a:r>
            <a:endParaRPr lang="en-US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r>
              <a:rPr lang="en-US" smtClean="0"/>
              <a:t>=0</a:t>
            </a:r>
            <a:endParaRPr lang="en-US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x=1</a:t>
            </a:r>
            <a:endParaRPr lang="en-US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x=2</a:t>
            </a:r>
            <a:endParaRPr lang="en-US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x=3</a:t>
            </a:r>
            <a:endParaRPr lang="en-US" dirty="0" smtClean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1388747" y="5524009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current entry</a:t>
            </a:r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relevant previous entry</a:t>
            </a:r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675" y="208915"/>
            <a:ext cx="3482340" cy="1906270"/>
          </a:xfrm>
          <a:prstGeom prst="rect">
            <a:avLst/>
          </a:prstGeom>
        </p:spPr>
      </p:pic>
      <p:sp>
        <p:nvSpPr>
          <p:cNvPr id="9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示例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Weight: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Value: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3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4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6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Item: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Capacity: 3</a:t>
            </a:r>
            <a:endParaRPr lang="en-US" sz="2000" dirty="0">
              <a:solidFill>
                <a:srgbClr val="7030A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6933" y="341140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j=0</a:t>
            </a:r>
            <a:endParaRPr lang="en-US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j=1</a:t>
            </a:r>
            <a:endParaRPr lang="en-US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j=2</a:t>
            </a:r>
            <a:endParaRPr lang="en-US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j=3</a:t>
            </a:r>
            <a:endParaRPr lang="en-US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r>
              <a:rPr lang="en-US" smtClean="0"/>
              <a:t>=0</a:t>
            </a:r>
            <a:endParaRPr lang="en-US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x=1</a:t>
            </a:r>
            <a:endParaRPr lang="en-US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x=2</a:t>
            </a:r>
            <a:endParaRPr lang="en-US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x=3</a:t>
            </a:r>
            <a:endParaRPr lang="en-US" dirty="0" smtClean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58983" y="370821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current entry</a:t>
            </a:r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relevant previous entry</a:t>
            </a:r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675" y="208915"/>
            <a:ext cx="3482340" cy="1906270"/>
          </a:xfrm>
          <a:prstGeom prst="rect">
            <a:avLst/>
          </a:prstGeom>
        </p:spPr>
      </p:pic>
      <p:sp>
        <p:nvSpPr>
          <p:cNvPr id="9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示例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Weight: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Value: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3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4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6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Item: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Capacity: 3</a:t>
            </a:r>
            <a:endParaRPr lang="en-US" sz="2000" dirty="0">
              <a:solidFill>
                <a:srgbClr val="7030A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j=0</a:t>
            </a:r>
            <a:endParaRPr lang="en-US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j=1</a:t>
            </a:r>
            <a:endParaRPr lang="en-US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j=2</a:t>
            </a:r>
            <a:endParaRPr lang="en-US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j=3</a:t>
            </a:r>
            <a:endParaRPr lang="en-US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r>
              <a:rPr lang="en-US" smtClean="0"/>
              <a:t>=0</a:t>
            </a:r>
            <a:endParaRPr lang="en-US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x=1</a:t>
            </a:r>
            <a:endParaRPr lang="en-US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x=2</a:t>
            </a:r>
            <a:endParaRPr lang="en-US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x=3</a:t>
            </a:r>
            <a:endParaRPr lang="en-US" dirty="0" smtClean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1388747" y="5527184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76921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current entry</a:t>
            </a:r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relevant previous entry</a:t>
            </a:r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675" y="208915"/>
            <a:ext cx="3482340" cy="1906270"/>
          </a:xfrm>
          <a:prstGeom prst="rect">
            <a:avLst/>
          </a:prstGeom>
        </p:spPr>
      </p:pic>
      <p:sp>
        <p:nvSpPr>
          <p:cNvPr id="9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示例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7632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Weight: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Value: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3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4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6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Item: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Capacity: 3</a:t>
            </a:r>
            <a:endParaRPr lang="en-US" sz="2000" dirty="0">
              <a:solidFill>
                <a:srgbClr val="7030A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j=0</a:t>
            </a:r>
            <a:endParaRPr lang="en-US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j=1</a:t>
            </a:r>
            <a:endParaRPr lang="en-US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j=2</a:t>
            </a:r>
            <a:endParaRPr lang="en-US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j=3</a:t>
            </a:r>
            <a:endParaRPr lang="en-US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r>
              <a:rPr lang="en-US" smtClean="0"/>
              <a:t>=0</a:t>
            </a:r>
            <a:endParaRPr lang="en-US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x=1</a:t>
            </a:r>
            <a:endParaRPr lang="en-US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x=2</a:t>
            </a:r>
            <a:endParaRPr lang="en-US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x=3</a:t>
            </a:r>
            <a:endParaRPr lang="en-US" dirty="0" smtClean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425" y="2928519"/>
            <a:ext cx="478947" cy="435192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current entry</a:t>
            </a:r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relevant previous entry</a:t>
            </a:r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675" y="208915"/>
            <a:ext cx="3482340" cy="1906270"/>
          </a:xfrm>
          <a:prstGeom prst="rect">
            <a:avLst/>
          </a:prstGeom>
        </p:spPr>
      </p:pic>
      <p:sp>
        <p:nvSpPr>
          <p:cNvPr id="9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示例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Weight: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Value: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3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4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6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Item: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Capacity: 3</a:t>
            </a:r>
            <a:endParaRPr lang="en-US" sz="2000" dirty="0">
              <a:solidFill>
                <a:srgbClr val="7030A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262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j=0</a:t>
            </a:r>
            <a:endParaRPr lang="en-US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j=1</a:t>
            </a:r>
            <a:endParaRPr lang="en-US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j=2</a:t>
            </a:r>
            <a:endParaRPr lang="en-US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j=3</a:t>
            </a:r>
            <a:endParaRPr lang="en-US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r>
              <a:rPr lang="en-US" smtClean="0"/>
              <a:t>=0</a:t>
            </a:r>
            <a:endParaRPr lang="en-US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x=1</a:t>
            </a:r>
            <a:endParaRPr lang="en-US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x=2</a:t>
            </a:r>
            <a:endParaRPr lang="en-US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x=3</a:t>
            </a:r>
            <a:endParaRPr lang="en-US" dirty="0" smtClean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425" y="2932964"/>
            <a:ext cx="478947" cy="43519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425" y="3602110"/>
            <a:ext cx="478947" cy="435192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current entry</a:t>
            </a:r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relevant previous entry</a:t>
            </a:r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675" y="208915"/>
            <a:ext cx="3482340" cy="1906270"/>
          </a:xfrm>
          <a:prstGeom prst="rect">
            <a:avLst/>
          </a:prstGeom>
        </p:spPr>
      </p:pic>
      <p:sp>
        <p:nvSpPr>
          <p:cNvPr id="9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示例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Weight: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Value: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3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4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6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Item: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Capacity: 3</a:t>
            </a:r>
            <a:endParaRPr lang="en-US" sz="2000" dirty="0">
              <a:solidFill>
                <a:srgbClr val="7030A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16933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j=0</a:t>
            </a:r>
            <a:endParaRPr lang="en-US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j=1</a:t>
            </a:r>
            <a:endParaRPr lang="en-US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j=2</a:t>
            </a:r>
            <a:endParaRPr lang="en-US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j=3</a:t>
            </a:r>
            <a:endParaRPr lang="en-US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r>
              <a:rPr lang="en-US" smtClean="0"/>
              <a:t>=0</a:t>
            </a:r>
            <a:endParaRPr lang="en-US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x=1</a:t>
            </a:r>
            <a:endParaRPr lang="en-US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x=2</a:t>
            </a:r>
            <a:endParaRPr lang="en-US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x=3</a:t>
            </a:r>
            <a:endParaRPr lang="en-US" dirty="0" smtClean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177" y="290006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425" y="2928519"/>
            <a:ext cx="478947" cy="43519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32465">
            <a:off x="4560689" y="3701969"/>
            <a:ext cx="364489" cy="33119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82" y="3643426"/>
            <a:ext cx="355295" cy="322836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76921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current entry</a:t>
            </a:r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relevant previous entry</a:t>
            </a:r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675" y="208915"/>
            <a:ext cx="3482340" cy="1906270"/>
          </a:xfrm>
          <a:prstGeom prst="rect">
            <a:avLst/>
          </a:prstGeom>
        </p:spPr>
      </p:pic>
      <p:sp>
        <p:nvSpPr>
          <p:cNvPr id="9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示例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Weight: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Value: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3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4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6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Item: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Capacity: 3</a:t>
            </a:r>
            <a:endParaRPr lang="en-US" sz="2000" dirty="0">
              <a:solidFill>
                <a:srgbClr val="7030A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210"/>
            <a:ext cx="2774094" cy="699562"/>
            <a:chOff x="628650" y="2737548"/>
            <a:chExt cx="3565004" cy="85665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7548"/>
              <a:ext cx="891251" cy="8565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j=0</a:t>
            </a:r>
            <a:endParaRPr lang="en-US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j=1</a:t>
            </a:r>
            <a:endParaRPr lang="en-US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j=2</a:t>
            </a:r>
            <a:endParaRPr lang="en-US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j=3</a:t>
            </a:r>
            <a:endParaRPr lang="en-US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r>
              <a:rPr lang="en-US" smtClean="0"/>
              <a:t>=0</a:t>
            </a:r>
            <a:endParaRPr lang="en-US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x=1</a:t>
            </a:r>
            <a:endParaRPr lang="en-US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x=2</a:t>
            </a:r>
            <a:endParaRPr lang="en-US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x=3</a:t>
            </a:r>
            <a:endParaRPr lang="en-US" dirty="0" smtClean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425" y="2928519"/>
            <a:ext cx="478947" cy="43519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32465">
            <a:off x="4560689" y="3701969"/>
            <a:ext cx="364489" cy="33119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82" y="3643426"/>
            <a:ext cx="355295" cy="32283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32465">
            <a:off x="4553885" y="4445866"/>
            <a:ext cx="364489" cy="33119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053" y="4387323"/>
            <a:ext cx="355295" cy="322836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1388747" y="5524009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current entry</a:t>
            </a:r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relevant previous entry</a:t>
            </a:r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675" y="208915"/>
            <a:ext cx="3482340" cy="1906270"/>
          </a:xfrm>
          <a:prstGeom prst="rect">
            <a:avLst/>
          </a:prstGeom>
        </p:spPr>
      </p:pic>
      <p:sp>
        <p:nvSpPr>
          <p:cNvPr id="9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示例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Weight: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Value: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3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4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6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Item: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Capacity: 3</a:t>
            </a:r>
            <a:endParaRPr lang="en-US" sz="2000" dirty="0">
              <a:solidFill>
                <a:srgbClr val="7030A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j=0</a:t>
            </a:r>
            <a:endParaRPr lang="en-US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j=1</a:t>
            </a:r>
            <a:endParaRPr lang="en-US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j=2</a:t>
            </a:r>
            <a:endParaRPr lang="en-US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j=3</a:t>
            </a:r>
            <a:endParaRPr lang="en-US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r>
              <a:rPr lang="en-US" smtClean="0"/>
              <a:t>=0</a:t>
            </a:r>
            <a:endParaRPr lang="en-US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x=1</a:t>
            </a:r>
            <a:endParaRPr lang="en-US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x=2</a:t>
            </a:r>
            <a:endParaRPr lang="en-US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x=3</a:t>
            </a:r>
            <a:endParaRPr lang="en-US" dirty="0" smtClean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425" y="2928519"/>
            <a:ext cx="478947" cy="43519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32465">
            <a:off x="4560689" y="3701969"/>
            <a:ext cx="364489" cy="33119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82" y="3643426"/>
            <a:ext cx="355295" cy="322836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945" y="4341162"/>
            <a:ext cx="440762" cy="400496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1388747" y="5524009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current entry</a:t>
            </a:r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relevant previous entry</a:t>
            </a:r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675" y="208915"/>
            <a:ext cx="3482340" cy="1906270"/>
          </a:xfrm>
          <a:prstGeom prst="rect">
            <a:avLst/>
          </a:prstGeom>
        </p:spPr>
      </p:pic>
      <p:sp>
        <p:nvSpPr>
          <p:cNvPr id="10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示例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Weight: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Value: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3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4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6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Item: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Capacity: 3</a:t>
            </a:r>
            <a:endParaRPr lang="en-US" sz="2000" dirty="0">
              <a:solidFill>
                <a:srgbClr val="7030A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j=0</a:t>
            </a:r>
            <a:endParaRPr lang="en-US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j=1</a:t>
            </a:r>
            <a:endParaRPr lang="en-US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j=2</a:t>
            </a:r>
            <a:endParaRPr lang="en-US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j=3</a:t>
            </a:r>
            <a:endParaRPr lang="en-US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r>
              <a:rPr lang="en-US" smtClean="0"/>
              <a:t>=0</a:t>
            </a:r>
            <a:endParaRPr lang="en-US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x=1</a:t>
            </a:r>
            <a:endParaRPr lang="en-US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x=2</a:t>
            </a:r>
            <a:endParaRPr lang="en-US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x=3</a:t>
            </a:r>
            <a:endParaRPr lang="en-US" dirty="0" smtClean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425" y="2928519"/>
            <a:ext cx="478947" cy="43519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32465">
            <a:off x="4560689" y="3701969"/>
            <a:ext cx="364489" cy="33119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82" y="3643426"/>
            <a:ext cx="355295" cy="322836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945" y="4341162"/>
            <a:ext cx="440762" cy="400496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1388747" y="5524009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current entry</a:t>
            </a:r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relevant previous entry</a:t>
            </a:r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675" y="208915"/>
            <a:ext cx="3482340" cy="1906270"/>
          </a:xfrm>
          <a:prstGeom prst="rect">
            <a:avLst/>
          </a:prstGeom>
        </p:spPr>
      </p:pic>
      <p:sp>
        <p:nvSpPr>
          <p:cNvPr id="3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示例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23145" y="1268414"/>
            <a:ext cx="8541455" cy="4465637"/>
          </a:xfrm>
        </p:spPr>
        <p:txBody>
          <a:bodyPr/>
          <a:lstStyle/>
          <a:p>
            <a:pPr eaLnBrk="1" hangingPunct="1"/>
            <a:r>
              <a:rPr lang="zh-CN" altLang="en-US" sz="4800" b="1">
                <a:solidFill>
                  <a:srgbClr val="7030A0"/>
                </a:solidFill>
              </a:rPr>
              <a:t>请各位评审老师提出宝贵建议！谢谢！</a:t>
            </a:r>
            <a:endParaRPr lang="zh-CN" altLang="en-US" sz="4800" b="1">
              <a:solidFill>
                <a:srgbClr val="7030A0"/>
              </a:solidFill>
            </a:endParaRPr>
          </a:p>
        </p:txBody>
      </p:sp>
      <p:grpSp>
        <p:nvGrpSpPr>
          <p:cNvPr id="71683" name="组合 9"/>
          <p:cNvGrpSpPr/>
          <p:nvPr/>
        </p:nvGrpSpPr>
        <p:grpSpPr bwMode="auto">
          <a:xfrm>
            <a:off x="-1412" y="-12"/>
            <a:ext cx="9145412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-176" y="-12700"/>
              <a:ext cx="9144739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dirty="0">
                <a:solidFill>
                  <a:prstClr val="white"/>
                </a:solidFill>
              </a:endParaRPr>
            </a:p>
          </p:txBody>
        </p:sp>
        <p:pic>
          <p:nvPicPr>
            <p:cNvPr id="71689" name="图片 1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8" y="3227784"/>
              <a:ext cx="9144000" cy="365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3115734" y="846138"/>
            <a:ext cx="2712156" cy="67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defRPr/>
            </a:pPr>
            <a:r>
              <a:rPr kumimoji="0" lang="zh-CN" altLang="en-US" sz="44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本讲内容</a:t>
            </a:r>
            <a:endParaRPr kumimoji="0" lang="zh-CN" altLang="en-US" sz="4400" b="1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1686" name="TextBox 1"/>
          <p:cNvSpPr txBox="1">
            <a:spLocks noChangeArrowheads="1"/>
          </p:cNvSpPr>
          <p:nvPr/>
        </p:nvSpPr>
        <p:spPr bwMode="auto">
          <a:xfrm>
            <a:off x="323215" y="1597660"/>
            <a:ext cx="8221980" cy="46139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>
              <a:spcBef>
                <a:spcPct val="0"/>
              </a:spcBef>
              <a:buNone/>
            </a:pPr>
            <a:r>
              <a:rPr lang="en-US" altLang="zh-CN" sz="4200" dirty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	4.1 </a:t>
            </a:r>
            <a:r>
              <a:rPr lang="zh-CN" altLang="zh-CN" sz="4200" dirty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动态规划的原理</a:t>
            </a:r>
            <a:endParaRPr lang="zh-CN" altLang="zh-CN" sz="4200" dirty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4.2 </a:t>
            </a:r>
            <a:r>
              <a:rPr lang="zh-CN" altLang="zh-CN" sz="4200" dirty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矩阵乘法问题</a:t>
            </a:r>
            <a:endParaRPr lang="zh-CN" altLang="zh-CN" sz="4200" dirty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>
              <a:buNone/>
            </a:pPr>
            <a:r>
              <a:rPr lang="en-US" altLang="zh-CN" sz="42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4.3 最长公共子序列</a:t>
            </a:r>
            <a:endParaRPr lang="en-US" altLang="zh-CN" sz="4200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>
              <a:buNone/>
            </a:pPr>
            <a:r>
              <a:rPr lang="en-US" altLang="zh-CN" sz="4200" dirty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4.4 背包问题</a:t>
            </a:r>
            <a:endParaRPr lang="en-US" altLang="zh-CN" sz="4200" dirty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>
              <a:buNone/>
            </a:pPr>
            <a:r>
              <a:rPr lang="en-US" altLang="zh-CN" sz="42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4.5 最优二分搜索树</a:t>
            </a:r>
            <a:endParaRPr lang="en-US" altLang="zh-CN" sz="420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endParaRPr lang="zh-CN" altLang="zh-CN" sz="4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ED6CAD1-EAB7-44E5-88C3-734D5467FD7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6" name="Rectangle 4"/>
          <p:cNvSpPr>
            <a:spLocks noChangeArrowheads="1"/>
          </p:cNvSpPr>
          <p:nvPr/>
        </p:nvSpPr>
        <p:spPr bwMode="auto">
          <a:xfrm>
            <a:off x="365760" y="1062990"/>
            <a:ext cx="8430895" cy="257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533400" indent="-533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输入：&lt;</a:t>
            </a:r>
            <a:r>
              <a:rPr lang="en-US" altLang="zh-CN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b="1" i="1" baseline="-30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A</a:t>
            </a:r>
            <a:r>
              <a:rPr lang="en-US" altLang="zh-CN" b="1" i="1" baseline="-30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</a:t>
            </a:r>
            <a:r>
              <a:rPr lang="en-US" altLang="zh-CN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..., A</a:t>
            </a:r>
            <a:r>
              <a:rPr lang="en-US" altLang="zh-CN" b="1" i="1" baseline="-30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&gt;, 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en-US" altLang="zh-CN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b="1" i="1" baseline="-30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是矩阵</a:t>
            </a:r>
            <a:endParaRPr lang="zh-CN" altLang="en-US" b="1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输出：计算</a:t>
            </a:r>
            <a:r>
              <a:rPr lang="en-US" altLang="zh-CN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b="1" i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b="1" i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</a:t>
            </a:r>
            <a:r>
              <a:rPr lang="en-US" altLang="zh-CN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...</a:t>
            </a:r>
            <a:r>
              <a:rPr lang="en-US" altLang="zh-CN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b="1" i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的最小代价方法</a:t>
            </a:r>
            <a:endParaRPr lang="zh-CN" altLang="en-US" b="1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699398" name="Text Box 6"/>
          <p:cNvSpPr txBox="1">
            <a:spLocks noChangeArrowheads="1"/>
          </p:cNvSpPr>
          <p:nvPr/>
        </p:nvSpPr>
        <p:spPr bwMode="auto">
          <a:xfrm>
            <a:off x="2887839" y="228599"/>
            <a:ext cx="312420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问题的定义</a:t>
            </a:r>
            <a:r>
              <a:rPr lang="zh-CN" altLang="en-US" sz="4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zh-CN" altLang="en-US" sz="4400" b="1" dirty="0">
              <a:solidFill>
                <a:srgbClr val="1F497D">
                  <a:lumMod val="60000"/>
                  <a:lumOff val="40000"/>
                </a:srgb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99400" name="Text Box 8"/>
          <p:cNvSpPr txBox="1">
            <a:spLocks noChangeArrowheads="1"/>
          </p:cNvSpPr>
          <p:nvPr/>
        </p:nvSpPr>
        <p:spPr bwMode="auto">
          <a:xfrm>
            <a:off x="613595" y="2967990"/>
            <a:ext cx="7795260" cy="3138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矩阵乘法的代价/复杂性</a:t>
            </a:r>
            <a:r>
              <a:rPr lang="en-US" altLang="zh-CN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:  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乘法的次数</a:t>
            </a:r>
            <a:endParaRPr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若</a:t>
            </a:r>
            <a:r>
              <a:rPr lang="en-US" altLang="zh-CN" sz="3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</a:t>
            </a:r>
            <a:r>
              <a:rPr lang="en-US" altLang="zh-CN" sz="36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p</a:t>
            </a:r>
            <a:r>
              <a:rPr lang="en-US" altLang="zh-CN" sz="36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sz="36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q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矩阵，</a:t>
            </a:r>
            <a:r>
              <a:rPr lang="en-US" altLang="zh-CN" sz="3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B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</a:t>
            </a:r>
            <a:r>
              <a:rPr lang="en-US" altLang="zh-CN" sz="36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q</a:t>
            </a:r>
            <a:r>
              <a:rPr lang="en-US" altLang="zh-CN" sz="36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sz="36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r</a:t>
            </a: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矩阵，则</a:t>
            </a:r>
            <a:r>
              <a:rPr lang="en-US" altLang="zh-CN" sz="3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3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sz="3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B</a:t>
            </a:r>
            <a:endParaRPr lang="en-US" altLang="zh-CN" sz="3600" b="1" i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的代价是</a:t>
            </a:r>
            <a:r>
              <a:rPr lang="en-US" altLang="zh-CN" sz="3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O(</a:t>
            </a:r>
            <a:r>
              <a:rPr lang="en-US" altLang="zh-CN" sz="36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pqr</a:t>
            </a:r>
            <a:r>
              <a:rPr lang="en-US" altLang="zh-CN" sz="3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</a:t>
            </a:r>
            <a:endParaRPr lang="en-US" altLang="zh-CN" sz="3600" b="1" i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>
              <a:defRPr/>
            </a:pPr>
            <a:endParaRPr lang="zh-CN" altLang="en-US" sz="3600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9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9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94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94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994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994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236" name="Rectangle 4"/>
          <p:cNvSpPr>
            <a:spLocks noChangeArrowheads="1"/>
          </p:cNvSpPr>
          <p:nvPr/>
        </p:nvSpPr>
        <p:spPr bwMode="auto">
          <a:xfrm>
            <a:off x="226060" y="689610"/>
            <a:ext cx="5126355" cy="49377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二叉搜索树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结点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K={k</a:t>
            </a:r>
            <a:r>
              <a:rPr lang="en-US" altLang="zh-CN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k</a:t>
            </a:r>
            <a:r>
              <a:rPr lang="en-US" altLang="zh-CN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…, </a:t>
            </a:r>
            <a:r>
              <a:rPr lang="en-US" altLang="zh-CN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b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}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D={d</a:t>
            </a:r>
            <a:r>
              <a:rPr lang="en-US" altLang="zh-CN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0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d</a:t>
            </a:r>
            <a:r>
              <a:rPr lang="en-US" altLang="zh-CN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…, </a:t>
            </a:r>
            <a:r>
              <a:rPr lang="en-US" altLang="zh-CN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</a:t>
            </a:r>
            <a:r>
              <a:rPr lang="en-US" altLang="zh-CN" b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}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</a:t>
            </a:r>
            <a:r>
              <a:rPr lang="en-US" altLang="zh-CN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对应区间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(</a:t>
            </a:r>
            <a:r>
              <a:rPr lang="en-US" altLang="zh-CN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b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k</a:t>
            </a:r>
            <a:r>
              <a:rPr lang="en-US" altLang="zh-CN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i+1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d</a:t>
            </a:r>
            <a:r>
              <a:rPr lang="en-US" altLang="zh-CN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0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对应区间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(-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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k</a:t>
            </a:r>
            <a:r>
              <a:rPr lang="en-US" altLang="zh-CN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</a:t>
            </a:r>
            <a:r>
              <a:rPr lang="en-US" altLang="zh-CN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</a:t>
            </a:r>
            <a:r>
              <a:rPr lang="en-US" altLang="zh-CN" b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对应区间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(</a:t>
            </a:r>
            <a:r>
              <a:rPr lang="en-US" altLang="zh-CN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b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,+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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>
              <a:lnSpc>
                <a:spcPct val="90000"/>
              </a:lnSpc>
              <a:defRPr/>
            </a:pP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41988" name="Text Box 5"/>
          <p:cNvSpPr txBox="1">
            <a:spLocks noChangeArrowheads="1"/>
          </p:cNvSpPr>
          <p:nvPr/>
        </p:nvSpPr>
        <p:spPr bwMode="auto">
          <a:xfrm>
            <a:off x="3830320" y="78740"/>
            <a:ext cx="256222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r>
              <a:rPr kumimoji="0" lang="zh-CN" altLang="en-US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kumimoji="0" lang="zh-CN" altLang="en-US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endParaRPr kumimoji="0" lang="zh-CN" altLang="en-US" sz="3600" b="1">
              <a:solidFill>
                <a:srgbClr val="558ED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35261" name="Group 29"/>
          <p:cNvGrpSpPr/>
          <p:nvPr/>
        </p:nvGrpSpPr>
        <p:grpSpPr bwMode="auto">
          <a:xfrm>
            <a:off x="4903788" y="1118235"/>
            <a:ext cx="4032250" cy="3241675"/>
            <a:chOff x="3240" y="799"/>
            <a:chExt cx="2858" cy="2042"/>
          </a:xfrm>
        </p:grpSpPr>
        <p:sp>
          <p:nvSpPr>
            <p:cNvPr id="735240" name="Oval 8"/>
            <p:cNvSpPr>
              <a:spLocks noChangeArrowheads="1"/>
            </p:cNvSpPr>
            <p:nvPr/>
          </p:nvSpPr>
          <p:spPr bwMode="auto">
            <a:xfrm>
              <a:off x="4283" y="799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2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735241" name="Oval 9"/>
            <p:cNvSpPr>
              <a:spLocks noChangeArrowheads="1"/>
            </p:cNvSpPr>
            <p:nvPr/>
          </p:nvSpPr>
          <p:spPr bwMode="auto">
            <a:xfrm>
              <a:off x="4964" y="1343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4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735242" name="Oval 10"/>
            <p:cNvSpPr>
              <a:spLocks noChangeArrowheads="1"/>
            </p:cNvSpPr>
            <p:nvPr/>
          </p:nvSpPr>
          <p:spPr bwMode="auto">
            <a:xfrm>
              <a:off x="3785" y="1933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1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735243" name="Oval 11"/>
            <p:cNvSpPr>
              <a:spLocks noChangeArrowheads="1"/>
            </p:cNvSpPr>
            <p:nvPr/>
          </p:nvSpPr>
          <p:spPr bwMode="auto">
            <a:xfrm>
              <a:off x="3558" y="1344"/>
              <a:ext cx="405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1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735244" name="Oval 12"/>
            <p:cNvSpPr>
              <a:spLocks noChangeArrowheads="1"/>
            </p:cNvSpPr>
            <p:nvPr/>
          </p:nvSpPr>
          <p:spPr bwMode="auto">
            <a:xfrm>
              <a:off x="3240" y="1933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0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735245" name="Oval 13"/>
            <p:cNvSpPr>
              <a:spLocks noChangeArrowheads="1"/>
            </p:cNvSpPr>
            <p:nvPr/>
          </p:nvSpPr>
          <p:spPr bwMode="auto">
            <a:xfrm>
              <a:off x="4420" y="1933"/>
              <a:ext cx="406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3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735246" name="Oval 14"/>
            <p:cNvSpPr>
              <a:spLocks noChangeArrowheads="1"/>
            </p:cNvSpPr>
            <p:nvPr/>
          </p:nvSpPr>
          <p:spPr bwMode="auto">
            <a:xfrm>
              <a:off x="5417" y="1933"/>
              <a:ext cx="406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5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735247" name="Oval 15"/>
            <p:cNvSpPr>
              <a:spLocks noChangeArrowheads="1"/>
            </p:cNvSpPr>
            <p:nvPr/>
          </p:nvSpPr>
          <p:spPr bwMode="auto">
            <a:xfrm>
              <a:off x="4102" y="2477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2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735248" name="Oval 16"/>
            <p:cNvSpPr>
              <a:spLocks noChangeArrowheads="1"/>
            </p:cNvSpPr>
            <p:nvPr/>
          </p:nvSpPr>
          <p:spPr bwMode="auto">
            <a:xfrm>
              <a:off x="4646" y="2478"/>
              <a:ext cx="404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3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735249" name="Oval 17"/>
            <p:cNvSpPr>
              <a:spLocks noChangeArrowheads="1"/>
            </p:cNvSpPr>
            <p:nvPr/>
          </p:nvSpPr>
          <p:spPr bwMode="auto">
            <a:xfrm>
              <a:off x="5145" y="2478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4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735250" name="Oval 18"/>
            <p:cNvSpPr>
              <a:spLocks noChangeArrowheads="1"/>
            </p:cNvSpPr>
            <p:nvPr/>
          </p:nvSpPr>
          <p:spPr bwMode="auto">
            <a:xfrm>
              <a:off x="5690" y="2478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5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42005" name="Line 19"/>
            <p:cNvSpPr>
              <a:spLocks noChangeShapeType="1"/>
            </p:cNvSpPr>
            <p:nvPr/>
          </p:nvSpPr>
          <p:spPr bwMode="auto">
            <a:xfrm flipH="1">
              <a:off x="3875" y="1071"/>
              <a:ext cx="454" cy="31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006" name="Line 20"/>
            <p:cNvSpPr>
              <a:spLocks noChangeShapeType="1"/>
            </p:cNvSpPr>
            <p:nvPr/>
          </p:nvSpPr>
          <p:spPr bwMode="auto">
            <a:xfrm>
              <a:off x="4646" y="1071"/>
              <a:ext cx="454" cy="273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007" name="Line 21"/>
            <p:cNvSpPr>
              <a:spLocks noChangeShapeType="1"/>
            </p:cNvSpPr>
            <p:nvPr/>
          </p:nvSpPr>
          <p:spPr bwMode="auto">
            <a:xfrm flipH="1">
              <a:off x="3512" y="1706"/>
              <a:ext cx="136" cy="22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008" name="Line 22"/>
            <p:cNvSpPr>
              <a:spLocks noChangeShapeType="1"/>
            </p:cNvSpPr>
            <p:nvPr/>
          </p:nvSpPr>
          <p:spPr bwMode="auto">
            <a:xfrm>
              <a:off x="3830" y="1706"/>
              <a:ext cx="90" cy="22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009" name="Line 23"/>
            <p:cNvSpPr>
              <a:spLocks noChangeShapeType="1"/>
            </p:cNvSpPr>
            <p:nvPr/>
          </p:nvSpPr>
          <p:spPr bwMode="auto">
            <a:xfrm flipH="1">
              <a:off x="4737" y="1661"/>
              <a:ext cx="272" cy="31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010" name="Line 24"/>
            <p:cNvSpPr>
              <a:spLocks noChangeShapeType="1"/>
            </p:cNvSpPr>
            <p:nvPr/>
          </p:nvSpPr>
          <p:spPr bwMode="auto">
            <a:xfrm>
              <a:off x="5327" y="1661"/>
              <a:ext cx="181" cy="31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011" name="Line 25"/>
            <p:cNvSpPr>
              <a:spLocks noChangeShapeType="1"/>
            </p:cNvSpPr>
            <p:nvPr/>
          </p:nvSpPr>
          <p:spPr bwMode="auto">
            <a:xfrm flipH="1">
              <a:off x="4374" y="2251"/>
              <a:ext cx="136" cy="22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012" name="Line 26"/>
            <p:cNvSpPr>
              <a:spLocks noChangeShapeType="1"/>
            </p:cNvSpPr>
            <p:nvPr/>
          </p:nvSpPr>
          <p:spPr bwMode="auto">
            <a:xfrm>
              <a:off x="4692" y="2251"/>
              <a:ext cx="90" cy="27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013" name="Line 27"/>
            <p:cNvSpPr>
              <a:spLocks noChangeShapeType="1"/>
            </p:cNvSpPr>
            <p:nvPr/>
          </p:nvSpPr>
          <p:spPr bwMode="auto">
            <a:xfrm flipH="1">
              <a:off x="5417" y="2296"/>
              <a:ext cx="136" cy="18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014" name="Line 28"/>
            <p:cNvSpPr>
              <a:spLocks noChangeShapeType="1"/>
            </p:cNvSpPr>
            <p:nvPr/>
          </p:nvSpPr>
          <p:spPr bwMode="auto">
            <a:xfrm>
              <a:off x="5689" y="2251"/>
              <a:ext cx="136" cy="22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41020" y="4770755"/>
            <a:ext cx="82956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特点：对于树中节点X，</a:t>
            </a:r>
            <a:r>
              <a:rPr lang="zh-CN" altLang="en-US" b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左子树中所有关键字值小于X，右子树中所有关键字值大于X。</a:t>
            </a:r>
            <a:endParaRPr lang="zh-CN" altLang="en-US" b="1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5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5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5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5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35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35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35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35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35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35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35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35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35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35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Text Box 5"/>
          <p:cNvSpPr txBox="1">
            <a:spLocks noChangeArrowheads="1"/>
          </p:cNvSpPr>
          <p:nvPr/>
        </p:nvSpPr>
        <p:spPr bwMode="auto">
          <a:xfrm>
            <a:off x="3293745" y="46990"/>
            <a:ext cx="250444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r>
              <a:rPr kumimoji="0" lang="zh-CN" altLang="en-US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kumimoji="0" lang="zh-CN" altLang="en-US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endParaRPr kumimoji="0" lang="zh-CN" altLang="en-US" sz="3600" b="1">
              <a:solidFill>
                <a:srgbClr val="558ED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35261" name="Group 29"/>
          <p:cNvGrpSpPr/>
          <p:nvPr/>
        </p:nvGrpSpPr>
        <p:grpSpPr bwMode="auto">
          <a:xfrm>
            <a:off x="187643" y="2558415"/>
            <a:ext cx="4032250" cy="3241675"/>
            <a:chOff x="3240" y="799"/>
            <a:chExt cx="2858" cy="2042"/>
          </a:xfrm>
        </p:grpSpPr>
        <p:sp>
          <p:nvSpPr>
            <p:cNvPr id="735240" name="Oval 8"/>
            <p:cNvSpPr>
              <a:spLocks noChangeArrowheads="1"/>
            </p:cNvSpPr>
            <p:nvPr/>
          </p:nvSpPr>
          <p:spPr bwMode="auto">
            <a:xfrm>
              <a:off x="4283" y="799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2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735241" name="Oval 9"/>
            <p:cNvSpPr>
              <a:spLocks noChangeArrowheads="1"/>
            </p:cNvSpPr>
            <p:nvPr/>
          </p:nvSpPr>
          <p:spPr bwMode="auto">
            <a:xfrm>
              <a:off x="4964" y="1343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4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735242" name="Oval 10"/>
            <p:cNvSpPr>
              <a:spLocks noChangeArrowheads="1"/>
            </p:cNvSpPr>
            <p:nvPr/>
          </p:nvSpPr>
          <p:spPr bwMode="auto">
            <a:xfrm>
              <a:off x="3785" y="1933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1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735243" name="Oval 11"/>
            <p:cNvSpPr>
              <a:spLocks noChangeArrowheads="1"/>
            </p:cNvSpPr>
            <p:nvPr/>
          </p:nvSpPr>
          <p:spPr bwMode="auto">
            <a:xfrm>
              <a:off x="3558" y="1344"/>
              <a:ext cx="405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1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735244" name="Oval 12"/>
            <p:cNvSpPr>
              <a:spLocks noChangeArrowheads="1"/>
            </p:cNvSpPr>
            <p:nvPr/>
          </p:nvSpPr>
          <p:spPr bwMode="auto">
            <a:xfrm>
              <a:off x="3240" y="1933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0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735245" name="Oval 13"/>
            <p:cNvSpPr>
              <a:spLocks noChangeArrowheads="1"/>
            </p:cNvSpPr>
            <p:nvPr/>
          </p:nvSpPr>
          <p:spPr bwMode="auto">
            <a:xfrm>
              <a:off x="4420" y="1933"/>
              <a:ext cx="406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3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735246" name="Oval 14"/>
            <p:cNvSpPr>
              <a:spLocks noChangeArrowheads="1"/>
            </p:cNvSpPr>
            <p:nvPr/>
          </p:nvSpPr>
          <p:spPr bwMode="auto">
            <a:xfrm>
              <a:off x="5417" y="1933"/>
              <a:ext cx="406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5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735247" name="Oval 15"/>
            <p:cNvSpPr>
              <a:spLocks noChangeArrowheads="1"/>
            </p:cNvSpPr>
            <p:nvPr/>
          </p:nvSpPr>
          <p:spPr bwMode="auto">
            <a:xfrm>
              <a:off x="4102" y="2477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2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735248" name="Oval 16"/>
            <p:cNvSpPr>
              <a:spLocks noChangeArrowheads="1"/>
            </p:cNvSpPr>
            <p:nvPr/>
          </p:nvSpPr>
          <p:spPr bwMode="auto">
            <a:xfrm>
              <a:off x="4646" y="2478"/>
              <a:ext cx="404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3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735249" name="Oval 17"/>
            <p:cNvSpPr>
              <a:spLocks noChangeArrowheads="1"/>
            </p:cNvSpPr>
            <p:nvPr/>
          </p:nvSpPr>
          <p:spPr bwMode="auto">
            <a:xfrm>
              <a:off x="5145" y="2478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4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735250" name="Oval 18"/>
            <p:cNvSpPr>
              <a:spLocks noChangeArrowheads="1"/>
            </p:cNvSpPr>
            <p:nvPr/>
          </p:nvSpPr>
          <p:spPr bwMode="auto">
            <a:xfrm>
              <a:off x="5690" y="2478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5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42005" name="Line 19"/>
            <p:cNvSpPr>
              <a:spLocks noChangeShapeType="1"/>
            </p:cNvSpPr>
            <p:nvPr/>
          </p:nvSpPr>
          <p:spPr bwMode="auto">
            <a:xfrm flipH="1">
              <a:off x="3875" y="1071"/>
              <a:ext cx="454" cy="31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006" name="Line 20"/>
            <p:cNvSpPr>
              <a:spLocks noChangeShapeType="1"/>
            </p:cNvSpPr>
            <p:nvPr/>
          </p:nvSpPr>
          <p:spPr bwMode="auto">
            <a:xfrm>
              <a:off x="4646" y="1071"/>
              <a:ext cx="454" cy="273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007" name="Line 21"/>
            <p:cNvSpPr>
              <a:spLocks noChangeShapeType="1"/>
            </p:cNvSpPr>
            <p:nvPr/>
          </p:nvSpPr>
          <p:spPr bwMode="auto">
            <a:xfrm flipH="1">
              <a:off x="3512" y="1706"/>
              <a:ext cx="136" cy="22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008" name="Line 22"/>
            <p:cNvSpPr>
              <a:spLocks noChangeShapeType="1"/>
            </p:cNvSpPr>
            <p:nvPr/>
          </p:nvSpPr>
          <p:spPr bwMode="auto">
            <a:xfrm>
              <a:off x="3830" y="1706"/>
              <a:ext cx="90" cy="22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009" name="Line 23"/>
            <p:cNvSpPr>
              <a:spLocks noChangeShapeType="1"/>
            </p:cNvSpPr>
            <p:nvPr/>
          </p:nvSpPr>
          <p:spPr bwMode="auto">
            <a:xfrm flipH="1">
              <a:off x="4737" y="1661"/>
              <a:ext cx="272" cy="31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010" name="Line 24"/>
            <p:cNvSpPr>
              <a:spLocks noChangeShapeType="1"/>
            </p:cNvSpPr>
            <p:nvPr/>
          </p:nvSpPr>
          <p:spPr bwMode="auto">
            <a:xfrm>
              <a:off x="5327" y="1661"/>
              <a:ext cx="181" cy="31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011" name="Line 25"/>
            <p:cNvSpPr>
              <a:spLocks noChangeShapeType="1"/>
            </p:cNvSpPr>
            <p:nvPr/>
          </p:nvSpPr>
          <p:spPr bwMode="auto">
            <a:xfrm flipH="1">
              <a:off x="4374" y="2251"/>
              <a:ext cx="136" cy="22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012" name="Line 26"/>
            <p:cNvSpPr>
              <a:spLocks noChangeShapeType="1"/>
            </p:cNvSpPr>
            <p:nvPr/>
          </p:nvSpPr>
          <p:spPr bwMode="auto">
            <a:xfrm>
              <a:off x="4692" y="2251"/>
              <a:ext cx="90" cy="27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013" name="Line 27"/>
            <p:cNvSpPr>
              <a:spLocks noChangeShapeType="1"/>
            </p:cNvSpPr>
            <p:nvPr/>
          </p:nvSpPr>
          <p:spPr bwMode="auto">
            <a:xfrm flipH="1">
              <a:off x="5417" y="2296"/>
              <a:ext cx="136" cy="18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014" name="Line 28"/>
            <p:cNvSpPr>
              <a:spLocks noChangeShapeType="1"/>
            </p:cNvSpPr>
            <p:nvPr/>
          </p:nvSpPr>
          <p:spPr bwMode="auto">
            <a:xfrm>
              <a:off x="5689" y="2251"/>
              <a:ext cx="136" cy="22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aphicFrame>
        <p:nvGraphicFramePr>
          <p:cNvPr id="735265" name="Object 33"/>
          <p:cNvGraphicFramePr>
            <a:graphicFrameLocks noChangeAspect="1"/>
          </p:cNvGraphicFramePr>
          <p:nvPr/>
        </p:nvGraphicFramePr>
        <p:xfrm>
          <a:off x="5485765" y="1522095"/>
          <a:ext cx="13874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" name="公式" r:id="rId1" imgW="1054100" imgH="482600" progId="Equation.3">
                  <p:embed/>
                </p:oleObj>
              </mc:Choice>
              <mc:Fallback>
                <p:oleObj name="公式" r:id="rId1" imgW="1054100" imgH="482600" progId="Equation.3">
                  <p:embed/>
                  <p:pic>
                    <p:nvPicPr>
                      <p:cNvPr id="0" name="图片 61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5765" y="1522095"/>
                        <a:ext cx="1387475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组合 28"/>
          <p:cNvGrpSpPr/>
          <p:nvPr/>
        </p:nvGrpSpPr>
        <p:grpSpPr>
          <a:xfrm>
            <a:off x="5137785" y="2199005"/>
            <a:ext cx="3557270" cy="3962400"/>
            <a:chOff x="7291" y="4163"/>
            <a:chExt cx="5602" cy="6240"/>
          </a:xfrm>
        </p:grpSpPr>
        <p:sp>
          <p:nvSpPr>
            <p:cNvPr id="4" name="Oval 8"/>
            <p:cNvSpPr>
              <a:spLocks noChangeArrowheads="1"/>
            </p:cNvSpPr>
            <p:nvPr/>
          </p:nvSpPr>
          <p:spPr bwMode="auto">
            <a:xfrm>
              <a:off x="9608" y="4163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2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5" name="Oval 9"/>
            <p:cNvSpPr>
              <a:spLocks noChangeArrowheads="1"/>
            </p:cNvSpPr>
            <p:nvPr/>
          </p:nvSpPr>
          <p:spPr bwMode="auto">
            <a:xfrm>
              <a:off x="11121" y="5504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5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8502" y="6957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1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7" name="Oval 11"/>
            <p:cNvSpPr>
              <a:spLocks noChangeArrowheads="1"/>
            </p:cNvSpPr>
            <p:nvPr/>
          </p:nvSpPr>
          <p:spPr bwMode="auto">
            <a:xfrm>
              <a:off x="7998" y="5506"/>
              <a:ext cx="900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1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8" name="Oval 12"/>
            <p:cNvSpPr>
              <a:spLocks noChangeArrowheads="1"/>
            </p:cNvSpPr>
            <p:nvPr/>
          </p:nvSpPr>
          <p:spPr bwMode="auto">
            <a:xfrm>
              <a:off x="7291" y="6957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0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9" name="Oval 13"/>
            <p:cNvSpPr>
              <a:spLocks noChangeArrowheads="1"/>
            </p:cNvSpPr>
            <p:nvPr/>
          </p:nvSpPr>
          <p:spPr bwMode="auto">
            <a:xfrm>
              <a:off x="9913" y="6957"/>
              <a:ext cx="902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4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11" name="Oval 15"/>
            <p:cNvSpPr>
              <a:spLocks noChangeArrowheads="1"/>
            </p:cNvSpPr>
            <p:nvPr/>
          </p:nvSpPr>
          <p:spPr bwMode="auto">
            <a:xfrm>
              <a:off x="9206" y="8298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3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12" name="Oval 16"/>
            <p:cNvSpPr>
              <a:spLocks noChangeArrowheads="1"/>
            </p:cNvSpPr>
            <p:nvPr/>
          </p:nvSpPr>
          <p:spPr bwMode="auto">
            <a:xfrm>
              <a:off x="10415" y="8300"/>
              <a:ext cx="898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4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14" name="Oval 18"/>
            <p:cNvSpPr>
              <a:spLocks noChangeArrowheads="1"/>
            </p:cNvSpPr>
            <p:nvPr/>
          </p:nvSpPr>
          <p:spPr bwMode="auto">
            <a:xfrm>
              <a:off x="11987" y="7071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5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15" name="Line 19"/>
            <p:cNvSpPr>
              <a:spLocks noChangeShapeType="1"/>
            </p:cNvSpPr>
            <p:nvPr/>
          </p:nvSpPr>
          <p:spPr bwMode="auto">
            <a:xfrm flipH="1">
              <a:off x="8702" y="4833"/>
              <a:ext cx="1009" cy="784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16" name="Line 20"/>
            <p:cNvSpPr>
              <a:spLocks noChangeShapeType="1"/>
            </p:cNvSpPr>
            <p:nvPr/>
          </p:nvSpPr>
          <p:spPr bwMode="auto">
            <a:xfrm>
              <a:off x="10415" y="4833"/>
              <a:ext cx="1009" cy="673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17" name="Line 21"/>
            <p:cNvSpPr>
              <a:spLocks noChangeShapeType="1"/>
            </p:cNvSpPr>
            <p:nvPr/>
          </p:nvSpPr>
          <p:spPr bwMode="auto">
            <a:xfrm flipH="1">
              <a:off x="7895" y="6398"/>
              <a:ext cx="302" cy="55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18" name="Line 22"/>
            <p:cNvSpPr>
              <a:spLocks noChangeShapeType="1"/>
            </p:cNvSpPr>
            <p:nvPr/>
          </p:nvSpPr>
          <p:spPr bwMode="auto">
            <a:xfrm>
              <a:off x="8602" y="6398"/>
              <a:ext cx="200" cy="55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19" name="Line 23"/>
            <p:cNvSpPr>
              <a:spLocks noChangeShapeType="1"/>
            </p:cNvSpPr>
            <p:nvPr/>
          </p:nvSpPr>
          <p:spPr bwMode="auto">
            <a:xfrm flipH="1">
              <a:off x="10617" y="6287"/>
              <a:ext cx="604" cy="784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20" name="Line 24"/>
            <p:cNvSpPr>
              <a:spLocks noChangeShapeType="1"/>
            </p:cNvSpPr>
            <p:nvPr/>
          </p:nvSpPr>
          <p:spPr bwMode="auto">
            <a:xfrm>
              <a:off x="11928" y="6287"/>
              <a:ext cx="402" cy="784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21" name="Line 25"/>
            <p:cNvSpPr>
              <a:spLocks noChangeShapeType="1"/>
            </p:cNvSpPr>
            <p:nvPr/>
          </p:nvSpPr>
          <p:spPr bwMode="auto">
            <a:xfrm flipH="1">
              <a:off x="9811" y="7741"/>
              <a:ext cx="302" cy="55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22" name="Line 26"/>
            <p:cNvSpPr>
              <a:spLocks noChangeShapeType="1"/>
            </p:cNvSpPr>
            <p:nvPr/>
          </p:nvSpPr>
          <p:spPr bwMode="auto">
            <a:xfrm>
              <a:off x="10517" y="7741"/>
              <a:ext cx="200" cy="67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25" name="Oval 16"/>
            <p:cNvSpPr>
              <a:spLocks noChangeArrowheads="1"/>
            </p:cNvSpPr>
            <p:nvPr/>
          </p:nvSpPr>
          <p:spPr bwMode="auto">
            <a:xfrm>
              <a:off x="8060" y="9450"/>
              <a:ext cx="898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4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26" name="Oval 17"/>
            <p:cNvSpPr>
              <a:spLocks noChangeArrowheads="1"/>
            </p:cNvSpPr>
            <p:nvPr/>
          </p:nvSpPr>
          <p:spPr bwMode="auto">
            <a:xfrm>
              <a:off x="10024" y="9509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4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H="1">
              <a:off x="8805" y="9077"/>
              <a:ext cx="523" cy="50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28" name="Line 25"/>
            <p:cNvSpPr>
              <a:spLocks noChangeShapeType="1"/>
            </p:cNvSpPr>
            <p:nvPr/>
          </p:nvSpPr>
          <p:spPr bwMode="auto">
            <a:xfrm flipH="1" flipV="1">
              <a:off x="9871" y="9158"/>
              <a:ext cx="343" cy="42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-537210" y="968375"/>
            <a:ext cx="383095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00150" lvl="2" indent="-28575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搜索</a:t>
            </a:r>
            <a:r>
              <a:rPr lang="en-US" altLang="zh-CN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k</a:t>
            </a:r>
            <a:r>
              <a:rPr lang="en-US" altLang="zh-CN" b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i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的概率为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p</a:t>
            </a:r>
            <a:r>
              <a:rPr lang="en-US" altLang="zh-CN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i</a:t>
            </a:r>
            <a:endParaRPr lang="en-US" altLang="zh-CN" b="1" baseline="-25000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marL="1200150" lvl="2" indent="-28575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搜索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d</a:t>
            </a:r>
            <a:r>
              <a:rPr lang="en-US" altLang="zh-CN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i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的概率为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q</a:t>
            </a:r>
            <a:r>
              <a:rPr lang="en-US" altLang="zh-CN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i</a:t>
            </a:r>
            <a:endParaRPr lang="zh-CN" altLang="en-US"/>
          </a:p>
        </p:txBody>
      </p:sp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3693160" y="789305"/>
          <a:ext cx="5311775" cy="707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825"/>
                <a:gridCol w="758825"/>
                <a:gridCol w="758825"/>
                <a:gridCol w="758825"/>
                <a:gridCol w="758825"/>
                <a:gridCol w="758825"/>
                <a:gridCol w="758825"/>
              </a:tblGrid>
              <a:tr h="2393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华文细黑" panose="02010600040101010101" charset="-122"/>
                          <a:ea typeface="华文细黑" panose="02010600040101010101" charset="-122"/>
                        </a:rPr>
                        <a:t>i</a:t>
                      </a:r>
                      <a:endParaRPr lang="en-US" altLang="zh-CN" sz="900" b="0">
                        <a:solidFill>
                          <a:schemeClr val="tx1"/>
                        </a:solidFill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>
                    <a:lnL>
                      <a:noFill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华文细黑" panose="02010600040101010101" charset="-122"/>
                          <a:ea typeface="华文细黑" panose="02010600040101010101" charset="-122"/>
                        </a:rPr>
                        <a:t>0</a:t>
                      </a:r>
                      <a:endParaRPr lang="en-US" altLang="zh-CN" sz="900" b="0">
                        <a:solidFill>
                          <a:schemeClr val="tx1"/>
                        </a:solidFill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>
                    <a:lnL w="9525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华文细黑" panose="02010600040101010101" charset="-122"/>
                          <a:ea typeface="华文细黑" panose="02010600040101010101" charset="-122"/>
                        </a:rPr>
                        <a:t>1</a:t>
                      </a:r>
                      <a:endParaRPr lang="en-US" altLang="zh-CN" sz="900" b="0">
                        <a:solidFill>
                          <a:schemeClr val="tx1"/>
                        </a:solidFill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华文细黑" panose="02010600040101010101" charset="-122"/>
                          <a:ea typeface="华文细黑" panose="02010600040101010101" charset="-122"/>
                        </a:rPr>
                        <a:t>2</a:t>
                      </a:r>
                      <a:endParaRPr lang="en-US" altLang="zh-CN" sz="900" b="0">
                        <a:solidFill>
                          <a:schemeClr val="tx1"/>
                        </a:solidFill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华文细黑" panose="02010600040101010101" charset="-122"/>
                          <a:ea typeface="华文细黑" panose="02010600040101010101" charset="-122"/>
                        </a:rPr>
                        <a:t>3</a:t>
                      </a:r>
                      <a:endParaRPr lang="en-US" altLang="zh-CN" sz="900" b="0">
                        <a:solidFill>
                          <a:schemeClr val="tx1"/>
                        </a:solidFill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华文细黑" panose="02010600040101010101" charset="-122"/>
                          <a:ea typeface="华文细黑" panose="02010600040101010101" charset="-122"/>
                        </a:rPr>
                        <a:t>4</a:t>
                      </a:r>
                      <a:endParaRPr lang="en-US" altLang="zh-CN" sz="900" b="0">
                        <a:solidFill>
                          <a:schemeClr val="tx1"/>
                        </a:solidFill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华文细黑" panose="02010600040101010101" charset="-122"/>
                          <a:ea typeface="华文细黑" panose="02010600040101010101" charset="-122"/>
                        </a:rPr>
                        <a:t>5</a:t>
                      </a:r>
                      <a:endParaRPr lang="en-US" altLang="zh-CN" sz="900" b="0">
                        <a:solidFill>
                          <a:schemeClr val="tx1"/>
                        </a:solidFill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2286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900" b="0">
                          <a:latin typeface="华文细黑" panose="02010600040101010101" charset="-122"/>
                          <a:ea typeface="华文细黑" panose="02010600040101010101" charset="-122"/>
                        </a:rPr>
                        <a:t>p</a:t>
                      </a:r>
                      <a:r>
                        <a:rPr lang="en-US" altLang="zh-CN" sz="900" b="0" baseline="-25000">
                          <a:latin typeface="华文细黑" panose="02010600040101010101" charset="-122"/>
                          <a:ea typeface="华文细黑" panose="02010600040101010101" charset="-122"/>
                        </a:rPr>
                        <a:t>i</a:t>
                      </a:r>
                      <a:endParaRPr lang="en-US" altLang="zh-CN" sz="900" b="0" baseline="-25000"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>
                    <a:lnL>
                      <a:noFill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900" b="0">
                        <a:solidFill>
                          <a:schemeClr val="tx1"/>
                        </a:solidFill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>
                    <a:lnL w="9525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华文细黑" panose="02010600040101010101" charset="-122"/>
                          <a:ea typeface="华文细黑" panose="02010600040101010101" charset="-122"/>
                        </a:rPr>
                        <a:t>0.15</a:t>
                      </a:r>
                      <a:endParaRPr lang="en-US" altLang="zh-CN" sz="900" b="0">
                        <a:solidFill>
                          <a:schemeClr val="tx1"/>
                        </a:solidFill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华文细黑" panose="02010600040101010101" charset="-122"/>
                          <a:ea typeface="华文细黑" panose="02010600040101010101" charset="-122"/>
                        </a:rPr>
                        <a:t>0.10</a:t>
                      </a:r>
                      <a:endParaRPr lang="en-US" altLang="zh-CN" sz="900" b="0">
                        <a:solidFill>
                          <a:schemeClr val="tx1"/>
                        </a:solidFill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华文细黑" panose="02010600040101010101" charset="-122"/>
                          <a:ea typeface="华文细黑" panose="02010600040101010101" charset="-122"/>
                        </a:rPr>
                        <a:t>0.05</a:t>
                      </a:r>
                      <a:endParaRPr lang="en-US" altLang="zh-CN" sz="900" b="0">
                        <a:solidFill>
                          <a:schemeClr val="tx1"/>
                        </a:solidFill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华文细黑" panose="02010600040101010101" charset="-122"/>
                          <a:ea typeface="华文细黑" panose="02010600040101010101" charset="-122"/>
                        </a:rPr>
                        <a:t>0.10</a:t>
                      </a:r>
                      <a:endParaRPr lang="en-US" altLang="zh-CN" sz="900" b="0">
                        <a:solidFill>
                          <a:schemeClr val="tx1"/>
                        </a:solidFill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华文细黑" panose="02010600040101010101" charset="-122"/>
                          <a:ea typeface="华文细黑" panose="02010600040101010101" charset="-122"/>
                        </a:rPr>
                        <a:t>0.20</a:t>
                      </a:r>
                      <a:endParaRPr lang="en-US" altLang="zh-CN" sz="900" b="0">
                        <a:solidFill>
                          <a:schemeClr val="tx1"/>
                        </a:solidFill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393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900" b="0">
                          <a:latin typeface="华文细黑" panose="02010600040101010101" charset="-122"/>
                          <a:ea typeface="华文细黑" panose="02010600040101010101" charset="-122"/>
                        </a:rPr>
                        <a:t>q</a:t>
                      </a:r>
                      <a:r>
                        <a:rPr lang="en-US" altLang="zh-CN" sz="900" b="0" baseline="-25000">
                          <a:latin typeface="华文细黑" panose="02010600040101010101" charset="-122"/>
                          <a:ea typeface="华文细黑" panose="02010600040101010101" charset="-122"/>
                        </a:rPr>
                        <a:t>i</a:t>
                      </a:r>
                      <a:endParaRPr lang="en-US" altLang="zh-CN" sz="900" b="0" baseline="-25000"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>
                    <a:lnL>
                      <a:noFill/>
                    </a:lnL>
                    <a:lnR w="9525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华文细黑" panose="02010600040101010101" charset="-122"/>
                          <a:ea typeface="华文细黑" panose="02010600040101010101" charset="-122"/>
                        </a:rPr>
                        <a:t>0.05</a:t>
                      </a:r>
                      <a:endParaRPr lang="en-US" altLang="zh-CN" sz="900" b="0">
                        <a:solidFill>
                          <a:schemeClr val="tx1"/>
                        </a:solidFill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>
                    <a:lnL w="9525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华文细黑" panose="02010600040101010101" charset="-122"/>
                          <a:ea typeface="华文细黑" panose="02010600040101010101" charset="-122"/>
                        </a:rPr>
                        <a:t>0.10</a:t>
                      </a:r>
                      <a:endParaRPr lang="en-US" altLang="zh-CN" sz="900" b="0">
                        <a:solidFill>
                          <a:schemeClr val="tx1"/>
                        </a:solidFill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华文细黑" panose="02010600040101010101" charset="-122"/>
                          <a:ea typeface="华文细黑" panose="02010600040101010101" charset="-122"/>
                        </a:rPr>
                        <a:t>0.05</a:t>
                      </a:r>
                      <a:endParaRPr lang="en-US" altLang="zh-CN" sz="900" b="0">
                        <a:solidFill>
                          <a:schemeClr val="tx1"/>
                        </a:solidFill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华文细黑" panose="02010600040101010101" charset="-122"/>
                          <a:ea typeface="华文细黑" panose="02010600040101010101" charset="-122"/>
                        </a:rPr>
                        <a:t>0.05</a:t>
                      </a:r>
                      <a:endParaRPr lang="en-US" altLang="zh-CN" sz="900" b="0">
                        <a:solidFill>
                          <a:schemeClr val="tx1"/>
                        </a:solidFill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华文细黑" panose="02010600040101010101" charset="-122"/>
                          <a:ea typeface="华文细黑" panose="02010600040101010101" charset="-122"/>
                        </a:rPr>
                        <a:t>0.05</a:t>
                      </a:r>
                      <a:endParaRPr lang="en-US" altLang="zh-CN" sz="900" b="0">
                        <a:solidFill>
                          <a:schemeClr val="tx1"/>
                        </a:solidFill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900" b="0">
                          <a:solidFill>
                            <a:schemeClr val="tx1"/>
                          </a:solidFill>
                          <a:latin typeface="华文细黑" panose="02010600040101010101" charset="-122"/>
                          <a:ea typeface="华文细黑" panose="02010600040101010101" charset="-122"/>
                        </a:rPr>
                        <a:t>0.10</a:t>
                      </a:r>
                      <a:endParaRPr lang="en-US" altLang="zh-CN" sz="900" b="0">
                        <a:solidFill>
                          <a:schemeClr val="tx1"/>
                        </a:solidFill>
                        <a:latin typeface="华文细黑" panose="02010600040101010101" charset="-122"/>
                        <a:ea typeface="华文细黑" panose="02010600040101010101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0"/>
          <p:cNvSpPr>
            <a:spLocks noChangeArrowheads="1"/>
          </p:cNvSpPr>
          <p:nvPr/>
        </p:nvSpPr>
        <p:spPr bwMode="auto">
          <a:xfrm>
            <a:off x="3930650" y="6165850"/>
            <a:ext cx="1409700" cy="358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sp>
        <p:nvSpPr>
          <p:cNvPr id="735266" name="Text Box 34"/>
          <p:cNvSpPr txBox="1">
            <a:spLocks noChangeArrowheads="1"/>
          </p:cNvSpPr>
          <p:nvPr/>
        </p:nvSpPr>
        <p:spPr bwMode="auto">
          <a:xfrm>
            <a:off x="208280" y="874395"/>
            <a:ext cx="6341110" cy="4603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zh-CN" altLang="en-US"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搜索树的期望代价</a:t>
            </a:r>
            <a:endParaRPr lang="zh-CN" altLang="en-US" sz="2400" b="1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graphicFrame>
        <p:nvGraphicFramePr>
          <p:cNvPr id="735267" name="Object 35"/>
          <p:cNvGraphicFramePr>
            <a:graphicFrameLocks noChangeAspect="1"/>
          </p:cNvGraphicFramePr>
          <p:nvPr/>
        </p:nvGraphicFramePr>
        <p:xfrm>
          <a:off x="1073785" y="1412875"/>
          <a:ext cx="7123430" cy="765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公式" r:id="rId1" imgW="3492500" imgH="495300" progId="Equation.3">
                  <p:embed/>
                </p:oleObj>
              </mc:Choice>
              <mc:Fallback>
                <p:oleObj name="公式" r:id="rId1" imgW="3492500" imgH="495300" progId="Equation.3">
                  <p:embed/>
                  <p:pic>
                    <p:nvPicPr>
                      <p:cNvPr id="0" name="图片 6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3785" y="1412875"/>
                        <a:ext cx="7123430" cy="765810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9"/>
          <p:cNvGrpSpPr/>
          <p:nvPr/>
        </p:nvGrpSpPr>
        <p:grpSpPr bwMode="auto">
          <a:xfrm>
            <a:off x="686753" y="2436495"/>
            <a:ext cx="4032250" cy="3241675"/>
            <a:chOff x="3240" y="799"/>
            <a:chExt cx="2858" cy="2042"/>
          </a:xfrm>
        </p:grpSpPr>
        <p:sp>
          <p:nvSpPr>
            <p:cNvPr id="3" name="Oval 8"/>
            <p:cNvSpPr>
              <a:spLocks noChangeArrowheads="1"/>
            </p:cNvSpPr>
            <p:nvPr/>
          </p:nvSpPr>
          <p:spPr bwMode="auto">
            <a:xfrm>
              <a:off x="4283" y="799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2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4" name="Oval 9"/>
            <p:cNvSpPr>
              <a:spLocks noChangeArrowheads="1"/>
            </p:cNvSpPr>
            <p:nvPr/>
          </p:nvSpPr>
          <p:spPr bwMode="auto">
            <a:xfrm>
              <a:off x="4964" y="1343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4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5" name="Oval 10"/>
            <p:cNvSpPr>
              <a:spLocks noChangeArrowheads="1"/>
            </p:cNvSpPr>
            <p:nvPr/>
          </p:nvSpPr>
          <p:spPr bwMode="auto">
            <a:xfrm>
              <a:off x="3785" y="1933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1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6" name="Oval 11"/>
            <p:cNvSpPr>
              <a:spLocks noChangeArrowheads="1"/>
            </p:cNvSpPr>
            <p:nvPr/>
          </p:nvSpPr>
          <p:spPr bwMode="auto">
            <a:xfrm>
              <a:off x="3558" y="1344"/>
              <a:ext cx="405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1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3240" y="1933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0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8" name="Oval 13"/>
            <p:cNvSpPr>
              <a:spLocks noChangeArrowheads="1"/>
            </p:cNvSpPr>
            <p:nvPr/>
          </p:nvSpPr>
          <p:spPr bwMode="auto">
            <a:xfrm>
              <a:off x="4420" y="1933"/>
              <a:ext cx="406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3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9" name="Oval 14"/>
            <p:cNvSpPr>
              <a:spLocks noChangeArrowheads="1"/>
            </p:cNvSpPr>
            <p:nvPr/>
          </p:nvSpPr>
          <p:spPr bwMode="auto">
            <a:xfrm>
              <a:off x="5417" y="1933"/>
              <a:ext cx="406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5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10" name="Oval 15"/>
            <p:cNvSpPr>
              <a:spLocks noChangeArrowheads="1"/>
            </p:cNvSpPr>
            <p:nvPr/>
          </p:nvSpPr>
          <p:spPr bwMode="auto">
            <a:xfrm>
              <a:off x="4102" y="2477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2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11" name="Oval 16"/>
            <p:cNvSpPr>
              <a:spLocks noChangeArrowheads="1"/>
            </p:cNvSpPr>
            <p:nvPr/>
          </p:nvSpPr>
          <p:spPr bwMode="auto">
            <a:xfrm>
              <a:off x="4646" y="2478"/>
              <a:ext cx="404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3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12" name="Oval 17"/>
            <p:cNvSpPr>
              <a:spLocks noChangeArrowheads="1"/>
            </p:cNvSpPr>
            <p:nvPr/>
          </p:nvSpPr>
          <p:spPr bwMode="auto">
            <a:xfrm>
              <a:off x="5145" y="2478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4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13" name="Oval 18"/>
            <p:cNvSpPr>
              <a:spLocks noChangeArrowheads="1"/>
            </p:cNvSpPr>
            <p:nvPr/>
          </p:nvSpPr>
          <p:spPr bwMode="auto">
            <a:xfrm>
              <a:off x="5690" y="2478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5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14" name="Line 19"/>
            <p:cNvSpPr>
              <a:spLocks noChangeShapeType="1"/>
            </p:cNvSpPr>
            <p:nvPr/>
          </p:nvSpPr>
          <p:spPr bwMode="auto">
            <a:xfrm flipH="1">
              <a:off x="3875" y="1071"/>
              <a:ext cx="454" cy="31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15" name="Line 20"/>
            <p:cNvSpPr>
              <a:spLocks noChangeShapeType="1"/>
            </p:cNvSpPr>
            <p:nvPr/>
          </p:nvSpPr>
          <p:spPr bwMode="auto">
            <a:xfrm>
              <a:off x="4646" y="1071"/>
              <a:ext cx="454" cy="273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16" name="Line 21"/>
            <p:cNvSpPr>
              <a:spLocks noChangeShapeType="1"/>
            </p:cNvSpPr>
            <p:nvPr/>
          </p:nvSpPr>
          <p:spPr bwMode="auto">
            <a:xfrm flipH="1">
              <a:off x="3512" y="1706"/>
              <a:ext cx="136" cy="22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17" name="Line 22"/>
            <p:cNvSpPr>
              <a:spLocks noChangeShapeType="1"/>
            </p:cNvSpPr>
            <p:nvPr/>
          </p:nvSpPr>
          <p:spPr bwMode="auto">
            <a:xfrm>
              <a:off x="3830" y="1706"/>
              <a:ext cx="90" cy="22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18" name="Line 23"/>
            <p:cNvSpPr>
              <a:spLocks noChangeShapeType="1"/>
            </p:cNvSpPr>
            <p:nvPr/>
          </p:nvSpPr>
          <p:spPr bwMode="auto">
            <a:xfrm flipH="1">
              <a:off x="4737" y="1661"/>
              <a:ext cx="272" cy="31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19" name="Line 24"/>
            <p:cNvSpPr>
              <a:spLocks noChangeShapeType="1"/>
            </p:cNvSpPr>
            <p:nvPr/>
          </p:nvSpPr>
          <p:spPr bwMode="auto">
            <a:xfrm>
              <a:off x="5327" y="1661"/>
              <a:ext cx="181" cy="31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20" name="Line 25"/>
            <p:cNvSpPr>
              <a:spLocks noChangeShapeType="1"/>
            </p:cNvSpPr>
            <p:nvPr/>
          </p:nvSpPr>
          <p:spPr bwMode="auto">
            <a:xfrm flipH="1">
              <a:off x="4374" y="2251"/>
              <a:ext cx="136" cy="22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21" name="Line 26"/>
            <p:cNvSpPr>
              <a:spLocks noChangeShapeType="1"/>
            </p:cNvSpPr>
            <p:nvPr/>
          </p:nvSpPr>
          <p:spPr bwMode="auto">
            <a:xfrm>
              <a:off x="4692" y="2251"/>
              <a:ext cx="90" cy="27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22" name="Line 27"/>
            <p:cNvSpPr>
              <a:spLocks noChangeShapeType="1"/>
            </p:cNvSpPr>
            <p:nvPr/>
          </p:nvSpPr>
          <p:spPr bwMode="auto">
            <a:xfrm flipH="1">
              <a:off x="5417" y="2296"/>
              <a:ext cx="136" cy="18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23" name="Line 28"/>
            <p:cNvSpPr>
              <a:spLocks noChangeShapeType="1"/>
            </p:cNvSpPr>
            <p:nvPr/>
          </p:nvSpPr>
          <p:spPr bwMode="auto">
            <a:xfrm>
              <a:off x="5689" y="2251"/>
              <a:ext cx="136" cy="22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174615" y="2368550"/>
            <a:ext cx="3557270" cy="3962400"/>
            <a:chOff x="7291" y="4163"/>
            <a:chExt cx="5602" cy="6240"/>
          </a:xfrm>
        </p:grpSpPr>
        <p:sp>
          <p:nvSpPr>
            <p:cNvPr id="24" name="Oval 8"/>
            <p:cNvSpPr>
              <a:spLocks noChangeArrowheads="1"/>
            </p:cNvSpPr>
            <p:nvPr/>
          </p:nvSpPr>
          <p:spPr bwMode="auto">
            <a:xfrm>
              <a:off x="9608" y="4163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2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25" name="Oval 9"/>
            <p:cNvSpPr>
              <a:spLocks noChangeArrowheads="1"/>
            </p:cNvSpPr>
            <p:nvPr/>
          </p:nvSpPr>
          <p:spPr bwMode="auto">
            <a:xfrm>
              <a:off x="11121" y="5504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5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26" name="Oval 10"/>
            <p:cNvSpPr>
              <a:spLocks noChangeArrowheads="1"/>
            </p:cNvSpPr>
            <p:nvPr/>
          </p:nvSpPr>
          <p:spPr bwMode="auto">
            <a:xfrm>
              <a:off x="8502" y="6957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1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27" name="Oval 11"/>
            <p:cNvSpPr>
              <a:spLocks noChangeArrowheads="1"/>
            </p:cNvSpPr>
            <p:nvPr/>
          </p:nvSpPr>
          <p:spPr bwMode="auto">
            <a:xfrm>
              <a:off x="7998" y="5506"/>
              <a:ext cx="900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1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28" name="Oval 12"/>
            <p:cNvSpPr>
              <a:spLocks noChangeArrowheads="1"/>
            </p:cNvSpPr>
            <p:nvPr/>
          </p:nvSpPr>
          <p:spPr bwMode="auto">
            <a:xfrm>
              <a:off x="7291" y="6957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0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30" name="Oval 13"/>
            <p:cNvSpPr>
              <a:spLocks noChangeArrowheads="1"/>
            </p:cNvSpPr>
            <p:nvPr/>
          </p:nvSpPr>
          <p:spPr bwMode="auto">
            <a:xfrm>
              <a:off x="9913" y="6957"/>
              <a:ext cx="902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4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31" name="Oval 15"/>
            <p:cNvSpPr>
              <a:spLocks noChangeArrowheads="1"/>
            </p:cNvSpPr>
            <p:nvPr/>
          </p:nvSpPr>
          <p:spPr bwMode="auto">
            <a:xfrm>
              <a:off x="9206" y="8298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3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32" name="Oval 16"/>
            <p:cNvSpPr>
              <a:spLocks noChangeArrowheads="1"/>
            </p:cNvSpPr>
            <p:nvPr/>
          </p:nvSpPr>
          <p:spPr bwMode="auto">
            <a:xfrm>
              <a:off x="10415" y="8300"/>
              <a:ext cx="898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4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33" name="Oval 18"/>
            <p:cNvSpPr>
              <a:spLocks noChangeArrowheads="1"/>
            </p:cNvSpPr>
            <p:nvPr/>
          </p:nvSpPr>
          <p:spPr bwMode="auto">
            <a:xfrm>
              <a:off x="11987" y="7071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5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34" name="Line 19"/>
            <p:cNvSpPr>
              <a:spLocks noChangeShapeType="1"/>
            </p:cNvSpPr>
            <p:nvPr/>
          </p:nvSpPr>
          <p:spPr bwMode="auto">
            <a:xfrm flipH="1">
              <a:off x="8702" y="4833"/>
              <a:ext cx="1009" cy="784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35" name="Line 20"/>
            <p:cNvSpPr>
              <a:spLocks noChangeShapeType="1"/>
            </p:cNvSpPr>
            <p:nvPr/>
          </p:nvSpPr>
          <p:spPr bwMode="auto">
            <a:xfrm>
              <a:off x="10415" y="4833"/>
              <a:ext cx="1009" cy="673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36" name="Line 21"/>
            <p:cNvSpPr>
              <a:spLocks noChangeShapeType="1"/>
            </p:cNvSpPr>
            <p:nvPr/>
          </p:nvSpPr>
          <p:spPr bwMode="auto">
            <a:xfrm flipH="1">
              <a:off x="7895" y="6398"/>
              <a:ext cx="302" cy="55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37" name="Line 22"/>
            <p:cNvSpPr>
              <a:spLocks noChangeShapeType="1"/>
            </p:cNvSpPr>
            <p:nvPr/>
          </p:nvSpPr>
          <p:spPr bwMode="auto">
            <a:xfrm>
              <a:off x="8602" y="6398"/>
              <a:ext cx="200" cy="55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38" name="Line 23"/>
            <p:cNvSpPr>
              <a:spLocks noChangeShapeType="1"/>
            </p:cNvSpPr>
            <p:nvPr/>
          </p:nvSpPr>
          <p:spPr bwMode="auto">
            <a:xfrm flipH="1">
              <a:off x="10617" y="6287"/>
              <a:ext cx="604" cy="784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39" name="Line 24"/>
            <p:cNvSpPr>
              <a:spLocks noChangeShapeType="1"/>
            </p:cNvSpPr>
            <p:nvPr/>
          </p:nvSpPr>
          <p:spPr bwMode="auto">
            <a:xfrm>
              <a:off x="11928" y="6287"/>
              <a:ext cx="402" cy="784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40" name="Line 25"/>
            <p:cNvSpPr>
              <a:spLocks noChangeShapeType="1"/>
            </p:cNvSpPr>
            <p:nvPr/>
          </p:nvSpPr>
          <p:spPr bwMode="auto">
            <a:xfrm flipH="1">
              <a:off x="9811" y="7741"/>
              <a:ext cx="302" cy="55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41" name="Line 26"/>
            <p:cNvSpPr>
              <a:spLocks noChangeShapeType="1"/>
            </p:cNvSpPr>
            <p:nvPr/>
          </p:nvSpPr>
          <p:spPr bwMode="auto">
            <a:xfrm>
              <a:off x="10517" y="7741"/>
              <a:ext cx="200" cy="67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42" name="Oval 16"/>
            <p:cNvSpPr>
              <a:spLocks noChangeArrowheads="1"/>
            </p:cNvSpPr>
            <p:nvPr/>
          </p:nvSpPr>
          <p:spPr bwMode="auto">
            <a:xfrm>
              <a:off x="8060" y="9450"/>
              <a:ext cx="898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4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43" name="Oval 17"/>
            <p:cNvSpPr>
              <a:spLocks noChangeArrowheads="1"/>
            </p:cNvSpPr>
            <p:nvPr/>
          </p:nvSpPr>
          <p:spPr bwMode="auto">
            <a:xfrm>
              <a:off x="10024" y="9509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4</a:t>
              </a:r>
              <a:endParaRPr lang="en-US" altLang="zh-CN" sz="32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44" name="Line 25"/>
            <p:cNvSpPr>
              <a:spLocks noChangeShapeType="1"/>
            </p:cNvSpPr>
            <p:nvPr/>
          </p:nvSpPr>
          <p:spPr bwMode="auto">
            <a:xfrm flipH="1">
              <a:off x="8805" y="9077"/>
              <a:ext cx="523" cy="50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45" name="Line 25"/>
            <p:cNvSpPr>
              <a:spLocks noChangeShapeType="1"/>
            </p:cNvSpPr>
            <p:nvPr/>
          </p:nvSpPr>
          <p:spPr bwMode="auto">
            <a:xfrm flipH="1" flipV="1">
              <a:off x="9871" y="9158"/>
              <a:ext cx="343" cy="42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743585" y="5756910"/>
            <a:ext cx="383095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2" indent="0" algn="l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b="1"/>
              <a:t>搜索代价：</a:t>
            </a:r>
            <a:r>
              <a:rPr lang="en-US" altLang="zh-CN" b="1"/>
              <a:t>2.8</a:t>
            </a:r>
            <a:endParaRPr lang="en-US" altLang="zh-CN" b="1"/>
          </a:p>
        </p:txBody>
      </p:sp>
      <p:sp>
        <p:nvSpPr>
          <p:cNvPr id="47" name="文本框 46"/>
          <p:cNvSpPr txBox="1"/>
          <p:nvPr/>
        </p:nvSpPr>
        <p:spPr>
          <a:xfrm>
            <a:off x="5173345" y="6212205"/>
            <a:ext cx="383095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2" indent="0" algn="l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b="1"/>
              <a:t>搜索代价：</a:t>
            </a:r>
            <a:r>
              <a:rPr lang="en-US" altLang="zh-CN" b="1"/>
              <a:t>2.75</a:t>
            </a:r>
            <a:endParaRPr lang="en-US" altLang="zh-CN" b="1"/>
          </a:p>
        </p:txBody>
      </p:sp>
      <p:sp>
        <p:nvSpPr>
          <p:cNvPr id="41988" name="Text Box 5"/>
          <p:cNvSpPr txBox="1">
            <a:spLocks noChangeArrowheads="1"/>
          </p:cNvSpPr>
          <p:nvPr/>
        </p:nvSpPr>
        <p:spPr bwMode="auto">
          <a:xfrm>
            <a:off x="3828415" y="78740"/>
            <a:ext cx="256222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r>
              <a:rPr kumimoji="0" lang="zh-CN" altLang="en-US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kumimoji="0" lang="zh-CN" altLang="en-US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endParaRPr kumimoji="0" lang="zh-CN" altLang="en-US" sz="3600" b="1">
              <a:solidFill>
                <a:srgbClr val="558ED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88" name="Rectangle 4"/>
          <p:cNvSpPr>
            <a:spLocks noChangeArrowheads="1"/>
          </p:cNvSpPr>
          <p:nvPr/>
        </p:nvSpPr>
        <p:spPr bwMode="auto">
          <a:xfrm>
            <a:off x="375285" y="1308735"/>
            <a:ext cx="8557895" cy="41763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4" algn="just">
              <a:lnSpc>
                <a:spcPct val="90000"/>
              </a:lnSpc>
              <a:buFontTx/>
              <a:buNone/>
              <a:defRPr/>
            </a:pPr>
            <a:endParaRPr lang="zh-CN" alt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just">
              <a:lnSpc>
                <a:spcPct val="150000"/>
              </a:lnSpc>
              <a:buFontTx/>
              <a:buNone/>
              <a:defRPr/>
            </a:pPr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输入</a:t>
            </a:r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：</a:t>
            </a:r>
            <a:endParaRPr lang="zh-CN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indent="0" algn="just" fontAlgn="auto">
              <a:lnSpc>
                <a:spcPct val="15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k={k</a:t>
            </a:r>
            <a:r>
              <a:rPr lang="en-US" altLang="zh-CN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k</a:t>
            </a:r>
            <a:r>
              <a:rPr lang="en-US" altLang="zh-CN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…, </a:t>
            </a:r>
            <a:r>
              <a:rPr lang="en-US" altLang="zh-CN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b="1" baseline="-250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}, k</a:t>
            </a:r>
            <a:r>
              <a:rPr lang="en-US" altLang="zh-CN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&lt; k</a:t>
            </a:r>
            <a:r>
              <a:rPr lang="en-US" altLang="zh-CN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&lt; …&lt; </a:t>
            </a:r>
            <a:r>
              <a:rPr lang="en-US" altLang="zh-CN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b="1" baseline="-250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P={p</a:t>
            </a:r>
            <a:r>
              <a:rPr lang="en-US" altLang="zh-CN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p</a:t>
            </a:r>
            <a:r>
              <a:rPr lang="en-US" altLang="zh-CN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…, </a:t>
            </a:r>
            <a:r>
              <a:rPr lang="en-US" altLang="zh-CN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p</a:t>
            </a:r>
            <a:r>
              <a:rPr lang="en-US" altLang="zh-CN" b="1" baseline="-250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}, p</a:t>
            </a:r>
            <a:r>
              <a:rPr lang="en-US" altLang="zh-CN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为搜索</a:t>
            </a:r>
            <a:r>
              <a:rPr lang="en-US" altLang="zh-CN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b="1" baseline="-250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的概率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Q={q</a:t>
            </a:r>
            <a:r>
              <a:rPr lang="en-US" altLang="zh-CN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0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q</a:t>
            </a:r>
            <a:r>
              <a:rPr lang="en-US" altLang="zh-CN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…, </a:t>
            </a:r>
            <a:r>
              <a:rPr lang="en-US" altLang="zh-CN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q</a:t>
            </a:r>
            <a:r>
              <a:rPr lang="en-US" altLang="zh-CN" b="1" baseline="-250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}, q</a:t>
            </a:r>
            <a:r>
              <a:rPr lang="en-US" altLang="zh-CN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为搜索值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d</a:t>
            </a:r>
            <a:r>
              <a:rPr lang="en-US" altLang="zh-CN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i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的概率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just">
              <a:lnSpc>
                <a:spcPct val="150000"/>
              </a:lnSpc>
              <a:buFontTx/>
              <a:buNone/>
              <a:defRPr/>
            </a:pPr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输出</a:t>
            </a:r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：</a:t>
            </a:r>
            <a:endParaRPr lang="zh-CN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indent="0" algn="just" fontAlgn="auto">
              <a:lnSpc>
                <a:spcPct val="15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的二叉搜索树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T,  E(T)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最小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41988" name="Text Box 5"/>
          <p:cNvSpPr txBox="1">
            <a:spLocks noChangeArrowheads="1"/>
          </p:cNvSpPr>
          <p:nvPr/>
        </p:nvSpPr>
        <p:spPr bwMode="auto">
          <a:xfrm>
            <a:off x="3828415" y="78740"/>
            <a:ext cx="256222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r>
              <a:rPr kumimoji="0" lang="zh-CN" altLang="en-US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kumimoji="0" lang="zh-CN" altLang="en-US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endParaRPr kumimoji="0" lang="zh-CN" altLang="en-US" sz="3600" b="1">
              <a:solidFill>
                <a:srgbClr val="558ED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0540" y="1078230"/>
            <a:ext cx="7437755" cy="464693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1" algn="just" eaLnBrk="1" hangingPunct="1">
              <a:lnSpc>
                <a:spcPct val="150000"/>
              </a:lnSpc>
              <a:buClrTx/>
              <a:buSzTx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分析优化解的结构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递归地定义最优解的代价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自底向上地计算优化解的代价保存之，并获取构造最优解的信息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根据构造最优解的信息构造优化解</a:t>
            </a:r>
            <a:r>
              <a:rPr lang="zh-CN" altLang="en-US" sz="3200" b="1" dirty="0">
                <a:solidFill>
                  <a:schemeClr val="tx2"/>
                </a:solidFill>
                <a:latin typeface="+mn-ea"/>
              </a:rPr>
              <a:t> </a:t>
            </a:r>
            <a:endParaRPr lang="en-US" altLang="zh-CN" sz="32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61715" y="213995"/>
            <a:ext cx="2926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使用动态规划</a:t>
            </a:r>
            <a:endParaRPr kumimoji="1" lang="zh-CN" altLang="en-US" sz="4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4354928" y="1300799"/>
            <a:ext cx="902677" cy="454634"/>
          </a:xfrm>
          <a:prstGeom prst="lef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4" name="Rectangle 4"/>
          <p:cNvSpPr>
            <a:spLocks noChangeArrowheads="1"/>
          </p:cNvSpPr>
          <p:nvPr/>
        </p:nvSpPr>
        <p:spPr bwMode="auto">
          <a:xfrm>
            <a:off x="140970" y="886460"/>
            <a:ext cx="8809990" cy="59518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algn="just">
              <a:lnSpc>
                <a:spcPct val="90000"/>
              </a:lnSpc>
              <a:buFontTx/>
              <a:buNone/>
              <a:defRPr/>
            </a:pP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定理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:</a:t>
            </a:r>
            <a:endParaRPr lang="en-US" altLang="zh-CN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indent="0" algn="just" fontAlgn="auto">
              <a:lnSpc>
                <a:spcPct val="150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如果优化二叉搜索树</a:t>
            </a:r>
            <a:r>
              <a:rPr lang="en-US" altLang="zh-CN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</a:t>
            </a:r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具有包含关键字集合</a:t>
            </a:r>
            <a:r>
              <a:rPr lang="en-US" altLang="zh-CN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{</a:t>
            </a:r>
            <a:r>
              <a:rPr lang="en-US" altLang="zh-CN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sz="2800" b="1" baseline="-250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k</a:t>
            </a:r>
            <a:r>
              <a:rPr lang="en-US" altLang="zh-CN" sz="2800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i+1</a:t>
            </a:r>
            <a:r>
              <a:rPr lang="en-US" altLang="zh-CN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…, </a:t>
            </a:r>
            <a:r>
              <a:rPr lang="en-US" altLang="zh-CN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sz="2800" b="1" baseline="-250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r>
              <a:rPr lang="en-US" altLang="zh-CN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}</a:t>
            </a:r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子树</a:t>
            </a:r>
            <a:r>
              <a:rPr lang="en-US" altLang="zh-CN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T’, </a:t>
            </a:r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则</a:t>
            </a:r>
            <a:r>
              <a:rPr lang="en-US" altLang="zh-CN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T’</a:t>
            </a:r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必是关于关键字集合</a:t>
            </a:r>
            <a:r>
              <a:rPr lang="en-US" altLang="zh-CN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{</a:t>
            </a:r>
            <a:r>
              <a:rPr lang="en-US" altLang="zh-CN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sz="2800" b="1" baseline="-250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k</a:t>
            </a:r>
            <a:r>
              <a:rPr lang="en-US" altLang="zh-CN" sz="2800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i+1</a:t>
            </a:r>
            <a:r>
              <a:rPr lang="en-US" altLang="zh-CN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…, </a:t>
            </a:r>
            <a:r>
              <a:rPr lang="en-US" altLang="zh-CN" sz="2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sz="2800" b="1" baseline="-250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r>
              <a:rPr lang="en-US" altLang="zh-CN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}</a:t>
            </a:r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子问题的优化解</a:t>
            </a:r>
            <a:r>
              <a:rPr lang="en-US" altLang="zh-CN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.</a:t>
            </a:r>
            <a:endParaRPr lang="en-US" altLang="zh-CN" sz="2800" b="1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>
              <a:lnSpc>
                <a:spcPct val="150000"/>
              </a:lnSpc>
              <a:buFontTx/>
              <a:buNone/>
              <a:defRPr/>
            </a:pP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证明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: </a:t>
            </a:r>
            <a:endParaRPr lang="en-US" altLang="zh-CN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marL="457200" lvl="1" indent="0" algn="just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若不然，必有关键字集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{</a:t>
            </a:r>
            <a:r>
              <a:rPr lang="en-US" altLang="zh-CN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b="1" baseline="-250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k</a:t>
            </a:r>
            <a:r>
              <a:rPr lang="en-US" altLang="zh-CN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i+1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…, </a:t>
            </a:r>
            <a:r>
              <a:rPr lang="en-US" altLang="zh-CN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b="1" baseline="-250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}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子树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T''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，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T''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的期望搜索代价低于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T’</a:t>
            </a:r>
            <a:endParaRPr lang="en-US" altLang="zh-CN" b="1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marL="457200" lvl="1" indent="0" algn="just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用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T''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替换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中的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T’, 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可以得到一个期望搜索代价比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小的原始问题的二叉搜索树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与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是最优解矛盾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44035" name="Text Box 5"/>
          <p:cNvSpPr txBox="1">
            <a:spLocks noChangeArrowheads="1"/>
          </p:cNvSpPr>
          <p:nvPr/>
        </p:nvSpPr>
        <p:spPr bwMode="auto">
          <a:xfrm>
            <a:off x="2690495" y="121285"/>
            <a:ext cx="389128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优化子结构的</a:t>
            </a:r>
            <a:r>
              <a:rPr kumimoji="0" lang="zh-CN" altLang="en-US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分析</a:t>
            </a:r>
            <a:endParaRPr kumimoji="0" lang="zh-CN" altLang="en-US" sz="4400" b="1">
              <a:solidFill>
                <a:srgbClr val="558ED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7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7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7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7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8" name="Rectangle 4"/>
          <p:cNvSpPr>
            <a:spLocks noChangeArrowheads="1"/>
          </p:cNvSpPr>
          <p:nvPr/>
        </p:nvSpPr>
        <p:spPr bwMode="auto">
          <a:xfrm>
            <a:off x="252730" y="747395"/>
            <a:ext cx="8639175" cy="24999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用优化子结构从子问题优化解构造优化解</a:t>
            </a:r>
            <a:endParaRPr lang="zh-CN" altLang="en-US" sz="2400" b="1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marL="1085850" lvl="1" indent="-342900" algn="just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K=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{k</a:t>
            </a:r>
            <a:r>
              <a:rPr lang="en-US" altLang="zh-CN" sz="2400" b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i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, k</a:t>
            </a:r>
            <a:r>
              <a:rPr lang="en-US" altLang="zh-CN" sz="2400" b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i+1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, …, k</a:t>
            </a:r>
            <a:r>
              <a:rPr lang="en-US" altLang="zh-CN" sz="2400" b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j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}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的优化解的根为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K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中某个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k</a:t>
            </a:r>
            <a:r>
              <a:rPr lang="en-US" altLang="zh-CN" sz="2400" b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r</a:t>
            </a:r>
            <a:endParaRPr lang="en-US" altLang="zh-CN" sz="2400" b="1" baseline="-2500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Symbol" panose="05050102010706020507" pitchFamily="18" charset="2"/>
            </a:endParaRPr>
          </a:p>
          <a:p>
            <a:pPr marL="1085850" lvl="1" indent="-342900" algn="just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sym typeface="+mn-ea"/>
              </a:rPr>
              <a:t>对于</a:t>
            </a:r>
            <a:r>
              <a:rPr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k</a:t>
            </a:r>
            <a:r>
              <a:rPr lang="en-US" altLang="zh-CN" b="1" i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r</a:t>
            </a:r>
            <a:r>
              <a:rPr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K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sym typeface="+mn-ea"/>
              </a:rPr>
              <a:t>, 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sym typeface="+mn-ea"/>
              </a:rPr>
              <a:t>确定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{</a:t>
            </a:r>
            <a:r>
              <a:rPr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k</a:t>
            </a:r>
            <a:r>
              <a:rPr lang="en-US" altLang="zh-CN" b="1" i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i 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, …, </a:t>
            </a:r>
            <a:r>
              <a:rPr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k</a:t>
            </a:r>
            <a:r>
              <a:rPr lang="en-US" altLang="zh-CN" b="1" i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r-1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}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和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 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{</a:t>
            </a:r>
            <a:r>
              <a:rPr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k</a:t>
            </a:r>
            <a:r>
              <a:rPr lang="en-US" altLang="zh-CN" b="1" i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r+1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, …, </a:t>
            </a:r>
            <a:r>
              <a:rPr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k</a:t>
            </a:r>
            <a:r>
              <a:rPr lang="en-US" altLang="zh-CN" b="1" i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j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}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sym typeface="Symbol" panose="05050102010706020507" pitchFamily="18" charset="2"/>
              </a:rPr>
              <a:t>的优化解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sym typeface="Symbol" panose="05050102010706020507" pitchFamily="18" charset="2"/>
              </a:rPr>
              <a:t>, 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sym typeface="Symbol" panose="05050102010706020507" pitchFamily="18" charset="2"/>
              </a:rPr>
              <a:t>我们就可以求出</a:t>
            </a:r>
            <a:r>
              <a:rPr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K</a:t>
            </a: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sym typeface="Symbol" panose="05050102010706020507" pitchFamily="18" charset="2"/>
              </a:rPr>
              <a:t>的优化解</a:t>
            </a: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sym typeface="Symbol" panose="05050102010706020507" pitchFamily="18" charset="2"/>
              </a:rPr>
              <a:t>.</a:t>
            </a:r>
            <a:endParaRPr lang="en-US" altLang="zh-CN" b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行楷" panose="02010800040101010101" pitchFamily="2" charset="-122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algn="just">
              <a:lnSpc>
                <a:spcPct val="150000"/>
              </a:lnSpc>
              <a:buFontTx/>
              <a:buNone/>
              <a:defRPr/>
            </a:pPr>
            <a:endParaRPr lang="en-US" altLang="zh-CN" sz="2400" b="1" baseline="-2500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Symbol" panose="05050102010706020507" pitchFamily="18" charset="2"/>
            </a:endParaRPr>
          </a:p>
        </p:txBody>
      </p:sp>
      <p:sp>
        <p:nvSpPr>
          <p:cNvPr id="738323" name="Text Box 19"/>
          <p:cNvSpPr txBox="1">
            <a:spLocks noChangeArrowheads="1"/>
          </p:cNvSpPr>
          <p:nvPr/>
        </p:nvSpPr>
        <p:spPr bwMode="auto">
          <a:xfrm>
            <a:off x="2174875" y="5471795"/>
            <a:ext cx="5048250" cy="11988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如果</a:t>
            </a:r>
            <a:r>
              <a:rPr lang="en-US" altLang="zh-CN" sz="24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r=i,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左子树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{</a:t>
            </a:r>
            <a:r>
              <a:rPr lang="en-US" altLang="zh-CN" sz="24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k</a:t>
            </a:r>
            <a:r>
              <a:rPr lang="en-US" altLang="zh-CN" sz="2400" b="1" i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i</a:t>
            </a:r>
            <a:r>
              <a:rPr lang="en-US" altLang="zh-CN" sz="24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, …, k</a:t>
            </a:r>
            <a:r>
              <a:rPr lang="en-US" altLang="zh-CN" sz="2400" b="1" i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r-1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}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仅包含</a:t>
            </a:r>
            <a:r>
              <a:rPr lang="en-US" altLang="zh-CN" sz="24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d</a:t>
            </a:r>
            <a:r>
              <a:rPr lang="en-US" altLang="zh-CN" sz="2400" b="1" i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i-1</a:t>
            </a:r>
            <a:r>
              <a:rPr lang="en-US" altLang="zh-CN" sz="24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 </a:t>
            </a:r>
            <a:endParaRPr lang="en-US" altLang="zh-CN" sz="2400" b="1" i="1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如果</a:t>
            </a:r>
            <a:r>
              <a:rPr lang="en-US" altLang="zh-CN" sz="24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r=j</a:t>
            </a:r>
            <a:r>
              <a:rPr lang="en-US" altLang="zh-CN" sz="24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,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右子树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{</a:t>
            </a:r>
            <a:r>
              <a:rPr lang="en-US" altLang="zh-CN" sz="24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k</a:t>
            </a:r>
            <a:r>
              <a:rPr lang="en-US" altLang="zh-CN" sz="2400" b="1" i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r+1</a:t>
            </a:r>
            <a:r>
              <a:rPr lang="en-US" altLang="zh-CN" sz="24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, …, k</a:t>
            </a:r>
            <a:r>
              <a:rPr lang="en-US" altLang="zh-CN" sz="2400" b="1" i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j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}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仅包含</a:t>
            </a:r>
            <a:r>
              <a:rPr lang="en-US" altLang="zh-CN" sz="24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d</a:t>
            </a:r>
            <a:r>
              <a:rPr lang="en-US" altLang="zh-CN" sz="2400" b="1" i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j</a:t>
            </a:r>
            <a:endParaRPr lang="en-US" altLang="zh-CN" sz="2400" b="1" i="1" baseline="-2500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44035" name="Text Box 5"/>
          <p:cNvSpPr txBox="1">
            <a:spLocks noChangeArrowheads="1"/>
          </p:cNvSpPr>
          <p:nvPr/>
        </p:nvSpPr>
        <p:spPr bwMode="auto">
          <a:xfrm>
            <a:off x="2690495" y="121285"/>
            <a:ext cx="389128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优化子结构的</a:t>
            </a:r>
            <a:r>
              <a:rPr kumimoji="0" lang="zh-CN" altLang="en-US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分析</a:t>
            </a:r>
            <a:endParaRPr kumimoji="0" lang="zh-CN" altLang="en-US" sz="4400" b="1">
              <a:solidFill>
                <a:srgbClr val="558ED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" name="Group 17"/>
          <p:cNvGrpSpPr/>
          <p:nvPr/>
        </p:nvGrpSpPr>
        <p:grpSpPr bwMode="auto">
          <a:xfrm>
            <a:off x="2518728" y="3109595"/>
            <a:ext cx="4289425" cy="2179638"/>
            <a:chOff x="1743" y="1480"/>
            <a:chExt cx="3039" cy="1373"/>
          </a:xfrm>
        </p:grpSpPr>
        <p:sp>
          <p:nvSpPr>
            <p:cNvPr id="3" name="Oval 5"/>
            <p:cNvSpPr>
              <a:spLocks noChangeArrowheads="1"/>
            </p:cNvSpPr>
            <p:nvPr/>
          </p:nvSpPr>
          <p:spPr bwMode="auto">
            <a:xfrm>
              <a:off x="2922" y="1480"/>
              <a:ext cx="363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0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0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r</a:t>
              </a:r>
              <a:endParaRPr lang="en-US" altLang="zh-CN" sz="30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4" name="Text Box 6"/>
            <p:cNvSpPr txBox="1">
              <a:spLocks noChangeArrowheads="1"/>
            </p:cNvSpPr>
            <p:nvPr/>
          </p:nvSpPr>
          <p:spPr bwMode="auto">
            <a:xfrm>
              <a:off x="1813" y="2523"/>
              <a:ext cx="114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p>
              <a:pPr>
                <a:defRPr/>
              </a:pPr>
              <a:r>
                <a:rPr lang="en-US" altLang="zh-CN" sz="2800" b="1" i="1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2800" b="1" i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i</a:t>
              </a:r>
              <a:r>
                <a:rPr lang="en-US" altLang="zh-CN" sz="2800" b="1" i="1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, …, k</a:t>
              </a:r>
              <a:r>
                <a:rPr lang="en-US" altLang="zh-CN" sz="2800" b="1" i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r-1</a:t>
              </a:r>
              <a:endParaRPr lang="en-US" altLang="zh-CN" sz="2800" b="1" i="1" baseline="-2500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5" name="Text Box 7"/>
            <p:cNvSpPr txBox="1">
              <a:spLocks noChangeArrowheads="1"/>
            </p:cNvSpPr>
            <p:nvPr/>
          </p:nvSpPr>
          <p:spPr bwMode="auto">
            <a:xfrm>
              <a:off x="3444" y="2478"/>
              <a:ext cx="119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p>
              <a:pPr>
                <a:defRPr/>
              </a:pPr>
              <a:r>
                <a:rPr lang="en-US" altLang="zh-CN" sz="2800" b="1" i="1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2800" b="1" i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r+1</a:t>
              </a:r>
              <a:r>
                <a:rPr lang="en-US" altLang="zh-CN" sz="2800" b="1" i="1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, …, k</a:t>
              </a:r>
              <a:r>
                <a:rPr lang="en-US" altLang="zh-CN" sz="2800" b="1" i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j</a:t>
              </a:r>
              <a:endParaRPr lang="en-US" altLang="zh-CN" sz="2800" b="1" i="1" baseline="-2500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6" name="Line 8"/>
            <p:cNvSpPr>
              <a:spLocks noChangeShapeType="1"/>
            </p:cNvSpPr>
            <p:nvPr/>
          </p:nvSpPr>
          <p:spPr bwMode="auto">
            <a:xfrm flipH="1">
              <a:off x="1743" y="1797"/>
              <a:ext cx="1225" cy="90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7" name="Line 9"/>
            <p:cNvSpPr>
              <a:spLocks noChangeShapeType="1"/>
            </p:cNvSpPr>
            <p:nvPr/>
          </p:nvSpPr>
          <p:spPr bwMode="auto">
            <a:xfrm>
              <a:off x="2968" y="1797"/>
              <a:ext cx="45" cy="90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 flipH="1">
              <a:off x="2877" y="2704"/>
              <a:ext cx="136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>
              <a:off x="1743" y="2704"/>
              <a:ext cx="182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>
              <a:off x="3240" y="1797"/>
              <a:ext cx="181" cy="86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11" name="Line 14"/>
            <p:cNvSpPr>
              <a:spLocks noChangeShapeType="1"/>
            </p:cNvSpPr>
            <p:nvPr/>
          </p:nvSpPr>
          <p:spPr bwMode="auto">
            <a:xfrm>
              <a:off x="3421" y="2659"/>
              <a:ext cx="137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12" name="Line 15"/>
            <p:cNvSpPr>
              <a:spLocks noChangeShapeType="1"/>
            </p:cNvSpPr>
            <p:nvPr/>
          </p:nvSpPr>
          <p:spPr bwMode="auto">
            <a:xfrm>
              <a:off x="3240" y="1797"/>
              <a:ext cx="1542" cy="86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13" name="Line 16"/>
            <p:cNvSpPr>
              <a:spLocks noChangeShapeType="1"/>
            </p:cNvSpPr>
            <p:nvPr/>
          </p:nvSpPr>
          <p:spPr bwMode="auto">
            <a:xfrm flipH="1">
              <a:off x="4555" y="2659"/>
              <a:ext cx="227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8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8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8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8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8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8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323" grpId="0" bldLvl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0540" y="1078230"/>
            <a:ext cx="7437755" cy="464693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1" algn="just" eaLnBrk="1" hangingPunct="1">
              <a:lnSpc>
                <a:spcPct val="150000"/>
              </a:lnSpc>
              <a:buClrTx/>
              <a:buSzTx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分析优化解的结构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递归地定义最优解的代价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自底向上地计算优化解的代价保存之，并获取构造最优解的信息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根据构造最优解的信息构造优化解</a:t>
            </a:r>
            <a:r>
              <a:rPr lang="zh-CN" altLang="en-US" sz="3200" b="1" dirty="0">
                <a:solidFill>
                  <a:schemeClr val="tx2"/>
                </a:solidFill>
                <a:latin typeface="+mn-ea"/>
              </a:rPr>
              <a:t> </a:t>
            </a:r>
            <a:endParaRPr lang="en-US" altLang="zh-CN" sz="32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61715" y="213995"/>
            <a:ext cx="2926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使用动态规划</a:t>
            </a:r>
            <a:endParaRPr kumimoji="1" lang="zh-CN" altLang="en-US" sz="4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5341083" y="2048829"/>
            <a:ext cx="902677" cy="454634"/>
          </a:xfrm>
          <a:prstGeom prst="lef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2" name="Rectangle 4"/>
          <p:cNvSpPr>
            <a:spLocks noChangeArrowheads="1"/>
          </p:cNvSpPr>
          <p:nvPr/>
        </p:nvSpPr>
        <p:spPr bwMode="auto">
          <a:xfrm>
            <a:off x="192405" y="1196975"/>
            <a:ext cx="8859520" cy="21488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令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E(i, j)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为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{k</a:t>
            </a:r>
            <a:r>
              <a:rPr lang="en-US" altLang="zh-CN" sz="2400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…, k</a:t>
            </a:r>
            <a:r>
              <a:rPr lang="en-US" altLang="zh-CN" sz="2400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}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的优化解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</a:t>
            </a:r>
            <a:r>
              <a:rPr lang="en-US" altLang="zh-CN" sz="2400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ij</a:t>
            </a: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的期望搜索代价</a:t>
            </a:r>
            <a:endParaRPr lang="zh-CN" altLang="en-US" sz="2400" b="1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当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j=i-1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时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 T</a:t>
            </a:r>
            <a:r>
              <a:rPr lang="en-US" altLang="zh-CN" sz="2400" b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ij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中只有叶结点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</a:t>
            </a:r>
            <a:r>
              <a:rPr lang="en-US" altLang="zh-CN" sz="2400" b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i-1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E(i, i-1)=q</a:t>
            </a:r>
            <a:r>
              <a:rPr lang="en-US" altLang="zh-CN" sz="2400" b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i-1</a:t>
            </a:r>
            <a:endParaRPr lang="en-US" altLang="zh-CN" sz="2400" b="1" baseline="-2500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当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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时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 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选择一个 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sz="2400" b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r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{k</a:t>
            </a:r>
            <a:r>
              <a:rPr lang="en-US" altLang="zh-CN" sz="2400" b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i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, …, k</a:t>
            </a:r>
            <a:r>
              <a:rPr lang="en-US" altLang="zh-CN" sz="2400" b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j</a:t>
            </a:r>
            <a:r>
              <a:rPr lang="en-US" altLang="zh-CN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}: </a:t>
            </a:r>
            <a:endParaRPr lang="en-US" altLang="zh-CN" sz="2400" b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Symbol" panose="05050102010706020507" pitchFamily="18" charset="2"/>
            </a:endParaRPr>
          </a:p>
        </p:txBody>
      </p:sp>
      <p:sp>
        <p:nvSpPr>
          <p:cNvPr id="46083" name="Text Box 5"/>
          <p:cNvSpPr txBox="1">
            <a:spLocks noChangeArrowheads="1"/>
          </p:cNvSpPr>
          <p:nvPr/>
        </p:nvSpPr>
        <p:spPr bwMode="auto">
          <a:xfrm>
            <a:off x="1207135" y="226060"/>
            <a:ext cx="672973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建立优化解的搜索代价递归方程</a:t>
            </a:r>
            <a:endParaRPr kumimoji="0" lang="en-US" altLang="zh-CN" sz="4400" b="1">
              <a:solidFill>
                <a:srgbClr val="558ED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739335" name="Group 7"/>
          <p:cNvGrpSpPr/>
          <p:nvPr/>
        </p:nvGrpSpPr>
        <p:grpSpPr bwMode="auto">
          <a:xfrm>
            <a:off x="2447925" y="3313113"/>
            <a:ext cx="3968750" cy="1846262"/>
            <a:chOff x="1743" y="1480"/>
            <a:chExt cx="3039" cy="1373"/>
          </a:xfrm>
        </p:grpSpPr>
        <p:sp>
          <p:nvSpPr>
            <p:cNvPr id="739336" name="Oval 8"/>
            <p:cNvSpPr>
              <a:spLocks noChangeArrowheads="1"/>
            </p:cNvSpPr>
            <p:nvPr/>
          </p:nvSpPr>
          <p:spPr bwMode="auto">
            <a:xfrm>
              <a:off x="2922" y="1480"/>
              <a:ext cx="363" cy="36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0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0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r</a:t>
              </a:r>
              <a:endParaRPr lang="en-US" altLang="zh-CN" sz="30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739337" name="Text Box 9"/>
            <p:cNvSpPr txBox="1">
              <a:spLocks noChangeArrowheads="1"/>
            </p:cNvSpPr>
            <p:nvPr/>
          </p:nvSpPr>
          <p:spPr bwMode="auto">
            <a:xfrm>
              <a:off x="1814" y="2522"/>
              <a:ext cx="1150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 i="1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2800" b="1" i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i</a:t>
              </a:r>
              <a:r>
                <a:rPr lang="en-US" altLang="zh-CN" sz="2800" b="1" i="1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, …, k</a:t>
              </a:r>
              <a:r>
                <a:rPr lang="en-US" altLang="zh-CN" sz="2800" b="1" i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r-1</a:t>
              </a:r>
              <a:endParaRPr lang="en-US" altLang="zh-CN" sz="2800" b="1" i="1" baseline="-2500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739338" name="Text Box 10"/>
            <p:cNvSpPr txBox="1">
              <a:spLocks noChangeArrowheads="1"/>
            </p:cNvSpPr>
            <p:nvPr/>
          </p:nvSpPr>
          <p:spPr bwMode="auto">
            <a:xfrm>
              <a:off x="3444" y="2478"/>
              <a:ext cx="1190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 i="1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2800" b="1" i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r+1</a:t>
              </a:r>
              <a:r>
                <a:rPr lang="en-US" altLang="zh-CN" sz="2800" b="1" i="1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, …, k</a:t>
              </a:r>
              <a:r>
                <a:rPr lang="en-US" altLang="zh-CN" sz="2800" b="1" i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j</a:t>
              </a:r>
              <a:endParaRPr lang="en-US" altLang="zh-CN" sz="2800" b="1" i="1" baseline="-2500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46091" name="Line 11"/>
            <p:cNvSpPr>
              <a:spLocks noChangeShapeType="1"/>
            </p:cNvSpPr>
            <p:nvPr/>
          </p:nvSpPr>
          <p:spPr bwMode="auto">
            <a:xfrm flipH="1">
              <a:off x="1743" y="1797"/>
              <a:ext cx="1225" cy="90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092" name="Line 12"/>
            <p:cNvSpPr>
              <a:spLocks noChangeShapeType="1"/>
            </p:cNvSpPr>
            <p:nvPr/>
          </p:nvSpPr>
          <p:spPr bwMode="auto">
            <a:xfrm>
              <a:off x="2968" y="1797"/>
              <a:ext cx="45" cy="90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093" name="Line 13"/>
            <p:cNvSpPr>
              <a:spLocks noChangeShapeType="1"/>
            </p:cNvSpPr>
            <p:nvPr/>
          </p:nvSpPr>
          <p:spPr bwMode="auto">
            <a:xfrm flipH="1">
              <a:off x="2877" y="2704"/>
              <a:ext cx="136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094" name="Line 14"/>
            <p:cNvSpPr>
              <a:spLocks noChangeShapeType="1"/>
            </p:cNvSpPr>
            <p:nvPr/>
          </p:nvSpPr>
          <p:spPr bwMode="auto">
            <a:xfrm>
              <a:off x="1743" y="2704"/>
              <a:ext cx="182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095" name="Line 15"/>
            <p:cNvSpPr>
              <a:spLocks noChangeShapeType="1"/>
            </p:cNvSpPr>
            <p:nvPr/>
          </p:nvSpPr>
          <p:spPr bwMode="auto">
            <a:xfrm>
              <a:off x="3240" y="1797"/>
              <a:ext cx="181" cy="86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096" name="Line 16"/>
            <p:cNvSpPr>
              <a:spLocks noChangeShapeType="1"/>
            </p:cNvSpPr>
            <p:nvPr/>
          </p:nvSpPr>
          <p:spPr bwMode="auto">
            <a:xfrm>
              <a:off x="3421" y="2659"/>
              <a:ext cx="137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097" name="Line 17"/>
            <p:cNvSpPr>
              <a:spLocks noChangeShapeType="1"/>
            </p:cNvSpPr>
            <p:nvPr/>
          </p:nvSpPr>
          <p:spPr bwMode="auto">
            <a:xfrm>
              <a:off x="3240" y="1797"/>
              <a:ext cx="1542" cy="86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098" name="Line 18"/>
            <p:cNvSpPr>
              <a:spLocks noChangeShapeType="1"/>
            </p:cNvSpPr>
            <p:nvPr/>
          </p:nvSpPr>
          <p:spPr bwMode="auto">
            <a:xfrm flipH="1">
              <a:off x="4555" y="2659"/>
              <a:ext cx="227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46086" name="Rectangle 21"/>
          <p:cNvSpPr>
            <a:spLocks noChangeArrowheads="1"/>
          </p:cNvSpPr>
          <p:nvPr/>
        </p:nvSpPr>
        <p:spPr bwMode="auto">
          <a:xfrm>
            <a:off x="3867150" y="6237288"/>
            <a:ext cx="1536700" cy="5048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sp>
        <p:nvSpPr>
          <p:cNvPr id="2" name="Text Box 22"/>
          <p:cNvSpPr txBox="1">
            <a:spLocks noChangeArrowheads="1"/>
          </p:cNvSpPr>
          <p:nvPr/>
        </p:nvSpPr>
        <p:spPr bwMode="auto">
          <a:xfrm>
            <a:off x="899160" y="5527675"/>
            <a:ext cx="7293610" cy="460375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p>
            <a:pPr>
              <a:defRPr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E(</a:t>
            </a: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j)=</a:t>
            </a: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P</a:t>
            </a:r>
            <a:r>
              <a:rPr lang="en-US" altLang="zh-CN" sz="2400" b="1" baseline="-25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r</a:t>
            </a:r>
            <a:r>
              <a:rPr lang="en-US" altLang="zh-CN" sz="2400" b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+ E(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左子树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)+ W(</a:t>
            </a:r>
            <a:r>
              <a:rPr lang="en-US" altLang="zh-CN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r-1)+ E(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右子树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)+ W(r+1, j)</a:t>
            </a:r>
            <a:endParaRPr lang="en-US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9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9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9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9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9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9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2" name="Rectangle 15"/>
          <p:cNvSpPr>
            <a:spLocks noChangeArrowheads="1"/>
          </p:cNvSpPr>
          <p:nvPr/>
        </p:nvSpPr>
        <p:spPr bwMode="auto">
          <a:xfrm>
            <a:off x="65088" y="73025"/>
            <a:ext cx="1755775" cy="908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sp>
        <p:nvSpPr>
          <p:cNvPr id="740368" name="Rectangle 16"/>
          <p:cNvSpPr>
            <a:spLocks noChangeArrowheads="1"/>
          </p:cNvSpPr>
          <p:nvPr/>
        </p:nvSpPr>
        <p:spPr bwMode="auto">
          <a:xfrm>
            <a:off x="3867150" y="6092825"/>
            <a:ext cx="1600200" cy="431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sp>
        <p:nvSpPr>
          <p:cNvPr id="740370" name="Text Box 18"/>
          <p:cNvSpPr txBox="1">
            <a:spLocks noChangeArrowheads="1"/>
          </p:cNvSpPr>
          <p:nvPr/>
        </p:nvSpPr>
        <p:spPr bwMode="auto">
          <a:xfrm>
            <a:off x="2580005" y="5553075"/>
            <a:ext cx="4718685" cy="460375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E(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i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, j) = E(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i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, r-1) + E(r+1, j) + W(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i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, j)</a:t>
            </a:r>
            <a:endParaRPr lang="en-US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</p:txBody>
      </p:sp>
      <p:graphicFrame>
        <p:nvGraphicFramePr>
          <p:cNvPr id="2" name="Object 10"/>
          <p:cNvGraphicFramePr>
            <a:graphicFrameLocks noChangeAspect="1"/>
          </p:cNvGraphicFramePr>
          <p:nvPr/>
        </p:nvGraphicFramePr>
        <p:xfrm>
          <a:off x="865505" y="1871345"/>
          <a:ext cx="2901315" cy="687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公式" r:id="rId1" imgW="2108200" imgH="495300" progId="Equation.3">
                  <p:embed/>
                </p:oleObj>
              </mc:Choice>
              <mc:Fallback>
                <p:oleObj name="公式" r:id="rId1" imgW="2108200" imgH="495300" progId="Equation.3">
                  <p:embed/>
                  <p:pic>
                    <p:nvPicPr>
                      <p:cNvPr id="0" name="图片 7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505" y="1871345"/>
                        <a:ext cx="2901315" cy="6877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3"/>
          <p:cNvGraphicFramePr>
            <a:graphicFrameLocks noChangeAspect="1"/>
          </p:cNvGraphicFramePr>
          <p:nvPr/>
        </p:nvGraphicFramePr>
        <p:xfrm>
          <a:off x="865505" y="2824480"/>
          <a:ext cx="2783205" cy="639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公式" r:id="rId3" imgW="2222500" imgH="508000" progId="Equation.3">
                  <p:embed/>
                </p:oleObj>
              </mc:Choice>
              <mc:Fallback>
                <p:oleObj name="公式" r:id="rId3" imgW="2222500" imgH="508000" progId="Equation.3">
                  <p:embed/>
                  <p:pic>
                    <p:nvPicPr>
                      <p:cNvPr id="0" name="图片 71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505" y="2824480"/>
                        <a:ext cx="2783205" cy="6394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39335" name="Group 7"/>
          <p:cNvGrpSpPr/>
          <p:nvPr/>
        </p:nvGrpSpPr>
        <p:grpSpPr bwMode="auto">
          <a:xfrm>
            <a:off x="4658360" y="1617663"/>
            <a:ext cx="3968750" cy="1846262"/>
            <a:chOff x="1743" y="1480"/>
            <a:chExt cx="3039" cy="1373"/>
          </a:xfrm>
        </p:grpSpPr>
        <p:sp>
          <p:nvSpPr>
            <p:cNvPr id="739336" name="Oval 8"/>
            <p:cNvSpPr>
              <a:spLocks noChangeArrowheads="1"/>
            </p:cNvSpPr>
            <p:nvPr/>
          </p:nvSpPr>
          <p:spPr bwMode="auto">
            <a:xfrm>
              <a:off x="2922" y="1480"/>
              <a:ext cx="363" cy="36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pPr>
                <a:defRPr/>
              </a:pPr>
              <a:r>
                <a:rPr lang="en-US" altLang="zh-CN" sz="30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0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r</a:t>
              </a:r>
              <a:endParaRPr lang="en-US" altLang="zh-CN" sz="3000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739337" name="Text Box 9"/>
            <p:cNvSpPr txBox="1">
              <a:spLocks noChangeArrowheads="1"/>
            </p:cNvSpPr>
            <p:nvPr/>
          </p:nvSpPr>
          <p:spPr bwMode="auto">
            <a:xfrm>
              <a:off x="1814" y="2522"/>
              <a:ext cx="1150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p>
              <a:pPr>
                <a:defRPr/>
              </a:pPr>
              <a:r>
                <a:rPr lang="en-US" altLang="zh-CN" sz="2800" b="1" i="1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2800" b="1" i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i</a:t>
              </a:r>
              <a:r>
                <a:rPr lang="en-US" altLang="zh-CN" sz="2800" b="1" i="1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, …, k</a:t>
              </a:r>
              <a:r>
                <a:rPr lang="en-US" altLang="zh-CN" sz="2800" b="1" i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r-1</a:t>
              </a:r>
              <a:endParaRPr lang="en-US" altLang="zh-CN" sz="2800" b="1" i="1" baseline="-2500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739338" name="Text Box 10"/>
            <p:cNvSpPr txBox="1">
              <a:spLocks noChangeArrowheads="1"/>
            </p:cNvSpPr>
            <p:nvPr/>
          </p:nvSpPr>
          <p:spPr bwMode="auto">
            <a:xfrm>
              <a:off x="3444" y="2478"/>
              <a:ext cx="1190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p>
              <a:pPr>
                <a:defRPr/>
              </a:pPr>
              <a:r>
                <a:rPr lang="en-US" altLang="zh-CN" sz="2800" b="1" i="1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2800" b="1" i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r+1</a:t>
              </a:r>
              <a:r>
                <a:rPr lang="en-US" altLang="zh-CN" sz="2800" b="1" i="1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, …, k</a:t>
              </a:r>
              <a:r>
                <a:rPr lang="en-US" altLang="zh-CN" sz="2800" b="1" i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j</a:t>
              </a:r>
              <a:endParaRPr lang="en-US" altLang="zh-CN" sz="2800" b="1" i="1" baseline="-2500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46091" name="Line 11"/>
            <p:cNvSpPr>
              <a:spLocks noChangeShapeType="1"/>
            </p:cNvSpPr>
            <p:nvPr/>
          </p:nvSpPr>
          <p:spPr bwMode="auto">
            <a:xfrm flipH="1">
              <a:off x="1743" y="1797"/>
              <a:ext cx="1225" cy="90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46092" name="Line 12"/>
            <p:cNvSpPr>
              <a:spLocks noChangeShapeType="1"/>
            </p:cNvSpPr>
            <p:nvPr/>
          </p:nvSpPr>
          <p:spPr bwMode="auto">
            <a:xfrm>
              <a:off x="2968" y="1797"/>
              <a:ext cx="45" cy="90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46093" name="Line 13"/>
            <p:cNvSpPr>
              <a:spLocks noChangeShapeType="1"/>
            </p:cNvSpPr>
            <p:nvPr/>
          </p:nvSpPr>
          <p:spPr bwMode="auto">
            <a:xfrm flipH="1">
              <a:off x="2877" y="2704"/>
              <a:ext cx="136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46094" name="Line 14"/>
            <p:cNvSpPr>
              <a:spLocks noChangeShapeType="1"/>
            </p:cNvSpPr>
            <p:nvPr/>
          </p:nvSpPr>
          <p:spPr bwMode="auto">
            <a:xfrm>
              <a:off x="1743" y="2704"/>
              <a:ext cx="182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46095" name="Line 15"/>
            <p:cNvSpPr>
              <a:spLocks noChangeShapeType="1"/>
            </p:cNvSpPr>
            <p:nvPr/>
          </p:nvSpPr>
          <p:spPr bwMode="auto">
            <a:xfrm>
              <a:off x="3240" y="1797"/>
              <a:ext cx="181" cy="86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46096" name="Line 16"/>
            <p:cNvSpPr>
              <a:spLocks noChangeShapeType="1"/>
            </p:cNvSpPr>
            <p:nvPr/>
          </p:nvSpPr>
          <p:spPr bwMode="auto">
            <a:xfrm>
              <a:off x="3421" y="2659"/>
              <a:ext cx="137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46097" name="Line 17"/>
            <p:cNvSpPr>
              <a:spLocks noChangeShapeType="1"/>
            </p:cNvSpPr>
            <p:nvPr/>
          </p:nvSpPr>
          <p:spPr bwMode="auto">
            <a:xfrm>
              <a:off x="3240" y="1797"/>
              <a:ext cx="1542" cy="86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  <p:sp>
          <p:nvSpPr>
            <p:cNvPr id="46098" name="Line 18"/>
            <p:cNvSpPr>
              <a:spLocks noChangeShapeType="1"/>
            </p:cNvSpPr>
            <p:nvPr/>
          </p:nvSpPr>
          <p:spPr bwMode="auto">
            <a:xfrm flipH="1">
              <a:off x="4555" y="2659"/>
              <a:ext cx="227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endParaRPr lang="zh-CN" altLang="en-US"/>
            </a:p>
          </p:txBody>
        </p:sp>
      </p:grpSp>
      <p:sp>
        <p:nvSpPr>
          <p:cNvPr id="739347" name="Text Box 19"/>
          <p:cNvSpPr txBox="1">
            <a:spLocks noChangeArrowheads="1"/>
          </p:cNvSpPr>
          <p:nvPr/>
        </p:nvSpPr>
        <p:spPr bwMode="auto">
          <a:xfrm>
            <a:off x="258445" y="993775"/>
            <a:ext cx="77901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40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当把左右优化子树放进</a:t>
            </a:r>
            <a:r>
              <a:rPr lang="en-US" altLang="zh-CN"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</a:t>
            </a:r>
            <a:r>
              <a:rPr lang="en-US" altLang="zh-CN" sz="2400" b="1" baseline="-25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ij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时</a:t>
            </a:r>
            <a:r>
              <a:rPr lang="en-US" altLang="zh-CN"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</a:t>
            </a:r>
            <a:r>
              <a:rPr lang="zh-CN" altLang="en-US"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每个结点的深度增加</a:t>
            </a:r>
            <a:r>
              <a:rPr lang="en-US" altLang="zh-CN"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endParaRPr lang="en-US" altLang="zh-CN" sz="2400" b="1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46083" name="Text Box 5"/>
          <p:cNvSpPr txBox="1">
            <a:spLocks noChangeArrowheads="1"/>
          </p:cNvSpPr>
          <p:nvPr/>
        </p:nvSpPr>
        <p:spPr bwMode="auto">
          <a:xfrm>
            <a:off x="1207135" y="226060"/>
            <a:ext cx="672973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建立优化解的搜索代价递归方程</a:t>
            </a:r>
            <a:endParaRPr kumimoji="0" lang="en-US" altLang="zh-CN" sz="4400" b="1">
              <a:solidFill>
                <a:srgbClr val="558ED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65505" y="3631565"/>
          <a:ext cx="4055110" cy="1687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5" imgW="3022600" imgH="1257300" progId="Equation.KSEE3">
                  <p:embed/>
                </p:oleObj>
              </mc:Choice>
              <mc:Fallback>
                <p:oleObj name="" r:id="rId5" imgW="3022600" imgH="1257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5505" y="3631565"/>
                        <a:ext cx="4055110" cy="1687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360670" y="3997325"/>
            <a:ext cx="33204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b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因此、</a:t>
            </a:r>
            <a:r>
              <a:rPr lang="en-US" altLang="zh-CN" b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W(i,j)</a:t>
            </a:r>
            <a:r>
              <a:rPr lang="zh-CN" altLang="en-US" b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与</a:t>
            </a:r>
            <a:r>
              <a:rPr lang="en-US" altLang="zh-CN" b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r</a:t>
            </a:r>
            <a:r>
              <a:rPr lang="zh-CN" altLang="en-US" b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没有关系，无论在哪里分，</a:t>
            </a:r>
            <a:r>
              <a:rPr lang="en-US" altLang="zh-CN" b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W(i,j)</a:t>
            </a:r>
            <a:r>
              <a:rPr lang="zh-CN" altLang="en-US" b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都是相同的</a:t>
            </a:r>
            <a:r>
              <a:rPr lang="zh-CN" altLang="en-US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！</a:t>
            </a:r>
            <a:endParaRPr lang="zh-CN" altLang="en-US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2" name="Rectangle 4"/>
          <p:cNvSpPr>
            <a:spLocks noChangeArrowheads="1"/>
          </p:cNvSpPr>
          <p:nvPr/>
        </p:nvSpPr>
        <p:spPr bwMode="auto">
          <a:xfrm>
            <a:off x="501721" y="1194754"/>
            <a:ext cx="8197145" cy="4968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533400" indent="-533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defRPr/>
            </a:pPr>
            <a:r>
              <a:rPr lang="zh-CN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矩阵链乘法的实现</a:t>
            </a:r>
            <a:endParaRPr lang="zh-CN" altLang="en-US" sz="3600" b="1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>
              <a:defRPr/>
            </a:pPr>
            <a:r>
              <a:rPr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矩阵乘法满足结合率。</a:t>
            </a:r>
            <a:endParaRPr lang="zh-CN" altLang="en-US" sz="32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>
              <a:defRPr/>
            </a:pPr>
            <a:r>
              <a:rPr lang="zh-CN" altLang="en-US" sz="32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计算一个矩阵链的乘法可有多种方法:</a:t>
            </a: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endParaRPr lang="zh-CN" altLang="en-US" b="1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algn="just">
              <a:buFontTx/>
              <a:buNone/>
              <a:defRPr/>
            </a:pP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例如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（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32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32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32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3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32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）</a:t>
            </a:r>
            <a:endParaRPr lang="en-US" altLang="zh-CN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algn="just">
              <a:buFontTx/>
              <a:buNone/>
              <a:defRPr/>
            </a:pP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             =（A</a:t>
            </a:r>
            <a:r>
              <a:rPr lang="en-US" altLang="zh-CN" sz="32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(A</a:t>
            </a:r>
            <a:r>
              <a:rPr lang="en-US" altLang="zh-CN" sz="32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(A</a:t>
            </a:r>
            <a:r>
              <a:rPr lang="en-US" altLang="zh-CN" sz="32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3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32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)))</a:t>
            </a:r>
            <a:endParaRPr lang="en-US" altLang="zh-CN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algn="just">
              <a:buFontTx/>
              <a:buNone/>
              <a:defRPr/>
            </a:pP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             =（(A</a:t>
            </a:r>
            <a:r>
              <a:rPr lang="en-US" altLang="zh-CN" sz="32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32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(A</a:t>
            </a:r>
            <a:r>
              <a:rPr lang="en-US" altLang="zh-CN" sz="32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3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32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）)</a:t>
            </a:r>
            <a:endParaRPr lang="en-US" altLang="zh-CN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algn="just">
              <a:buFontTx/>
              <a:buNone/>
              <a:defRPr/>
            </a:pP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                              ....</a:t>
            </a:r>
            <a:endParaRPr lang="en-US" altLang="zh-CN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algn="just">
              <a:buFontTx/>
              <a:buNone/>
              <a:defRPr/>
            </a:pP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             =  (（A</a:t>
            </a:r>
            <a:r>
              <a:rPr lang="en-US" altLang="zh-CN" sz="32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32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）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32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3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32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</a:t>
            </a:r>
            <a:endParaRPr lang="en-US" altLang="zh-CN" sz="32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698374" name="Text Box 6"/>
          <p:cNvSpPr txBox="1">
            <a:spLocks noChangeArrowheads="1"/>
          </p:cNvSpPr>
          <p:nvPr/>
        </p:nvSpPr>
        <p:spPr bwMode="auto">
          <a:xfrm>
            <a:off x="3089277" y="304802"/>
            <a:ext cx="2944988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动机</a:t>
            </a:r>
            <a:endParaRPr kumimoji="1"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8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8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98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8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98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98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8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8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98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98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80" name="Text Box 4"/>
          <p:cNvSpPr txBox="1">
            <a:spLocks noChangeArrowheads="1"/>
          </p:cNvSpPr>
          <p:nvPr/>
        </p:nvSpPr>
        <p:spPr bwMode="auto">
          <a:xfrm>
            <a:off x="1615758" y="2032318"/>
            <a:ext cx="6458585" cy="184531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总之</a:t>
            </a:r>
            <a:endParaRPr lang="en-US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  <a:p>
            <a:pPr lvl="2" algn="l"/>
            <a:endParaRPr>
              <a:sym typeface="+mn-ea"/>
            </a:endParaRPr>
          </a:p>
          <a:p>
            <a:pPr lvl="0" algn="l">
              <a:buClrTx/>
              <a:buSzTx/>
              <a:buFontTx/>
              <a:defRPr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E(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i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, j)=q</a:t>
            </a:r>
            <a:r>
              <a:rPr lang="en-US" altLang="zh-CN" sz="2400" b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i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-1                                                   If  j=i-1</a:t>
            </a:r>
            <a:endParaRPr lang="en-US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  <a:p>
            <a:pPr lvl="0" algn="l">
              <a:buClrTx/>
              <a:buSzTx/>
              <a:buFontTx/>
              <a:defRPr/>
            </a:pPr>
            <a:endParaRPr lang="en-US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  <a:p>
            <a:pPr lvl="0" algn="l">
              <a:buClrTx/>
              <a:buSzTx/>
              <a:buFontTx/>
              <a:defRPr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 E(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i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, j)=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min</a:t>
            </a:r>
            <a:r>
              <a:rPr lang="en-US" altLang="zh-CN" sz="2400" b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i</a:t>
            </a:r>
            <a:r>
              <a:rPr lang="en-US" altLang="zh-CN" sz="2400" b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</a:t>
            </a:r>
            <a:r>
              <a:rPr lang="en-US" altLang="zh-CN" sz="2400" b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r</a:t>
            </a:r>
            <a:r>
              <a:rPr lang="en-US" altLang="zh-CN" sz="2400" b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</a:t>
            </a:r>
            <a:r>
              <a:rPr lang="en-US" altLang="zh-CN" sz="2400" b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j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{E(i,r-1)+E(r+1,j)+W(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i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, j)}   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I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f 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j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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i</a:t>
            </a:r>
            <a:endParaRPr lang="en-US" altLang="zh-CN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</p:txBody>
      </p:sp>
      <p:sp>
        <p:nvSpPr>
          <p:cNvPr id="46083" name="Text Box 5"/>
          <p:cNvSpPr txBox="1">
            <a:spLocks noChangeArrowheads="1"/>
          </p:cNvSpPr>
          <p:nvPr/>
        </p:nvSpPr>
        <p:spPr bwMode="auto">
          <a:xfrm>
            <a:off x="1592580" y="291465"/>
            <a:ext cx="672973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建立优化解的搜索代价递归方程</a:t>
            </a:r>
            <a:endParaRPr kumimoji="0" lang="en-US" altLang="zh-CN" sz="4400" b="1">
              <a:solidFill>
                <a:srgbClr val="558ED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0540" y="1078230"/>
            <a:ext cx="7437755" cy="464693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1" algn="just" eaLnBrk="1" hangingPunct="1">
              <a:lnSpc>
                <a:spcPct val="150000"/>
              </a:lnSpc>
              <a:buClrTx/>
              <a:buSzTx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分析优化解的结构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递归地定义最优解的代价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自底向上地计算优化解的代价保存之，并获取构造最优解的信息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根据构造最优解的信息构造优化解</a:t>
            </a:r>
            <a:r>
              <a:rPr lang="zh-CN" altLang="en-US" sz="3200" b="1" dirty="0">
                <a:solidFill>
                  <a:schemeClr val="tx2"/>
                </a:solidFill>
                <a:latin typeface="+mn-ea"/>
              </a:rPr>
              <a:t> </a:t>
            </a:r>
            <a:endParaRPr lang="en-US" altLang="zh-CN" sz="32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61715" y="213995"/>
            <a:ext cx="2926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使用动态规划</a:t>
            </a:r>
            <a:endParaRPr kumimoji="1" lang="zh-CN" altLang="en-US" sz="4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5012153" y="3318194"/>
            <a:ext cx="902677" cy="454634"/>
          </a:xfrm>
          <a:prstGeom prst="lef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4" name="Rectangle 4"/>
          <p:cNvSpPr>
            <a:spLocks noChangeArrowheads="1"/>
          </p:cNvSpPr>
          <p:nvPr/>
        </p:nvSpPr>
        <p:spPr bwMode="auto">
          <a:xfrm>
            <a:off x="205740" y="1078230"/>
            <a:ext cx="8859520" cy="511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E(i, j)=min</a:t>
            </a:r>
            <a:r>
              <a:rPr lang="en-US" altLang="zh-CN" sz="2400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400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</a:t>
            </a:r>
            <a:r>
              <a:rPr lang="en-US" altLang="zh-CN" sz="2400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r</a:t>
            </a:r>
            <a:r>
              <a:rPr lang="en-US" altLang="zh-CN" sz="2400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</a:t>
            </a:r>
            <a:r>
              <a:rPr lang="en-US" altLang="zh-CN" sz="2400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r>
              <a: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{E(i,r-1)+E(r+1,j)+W(i, j)}</a:t>
            </a:r>
            <a:endParaRPr lang="en-US" altLang="zh-CN" sz="2400" b="1" baseline="-2500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49155" name="Text Box 5"/>
          <p:cNvSpPr txBox="1">
            <a:spLocks noChangeArrowheads="1"/>
          </p:cNvSpPr>
          <p:nvPr/>
        </p:nvSpPr>
        <p:spPr bwMode="auto">
          <a:xfrm>
            <a:off x="1196975" y="291465"/>
            <a:ext cx="659828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自下而上计算优化解的搜索代价</a:t>
            </a:r>
            <a:endParaRPr kumimoji="0" lang="zh-CN" altLang="en-US" sz="3600" b="1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156" name="Rectangle 20"/>
          <p:cNvSpPr>
            <a:spLocks noChangeArrowheads="1"/>
          </p:cNvSpPr>
          <p:nvPr/>
        </p:nvSpPr>
        <p:spPr bwMode="auto">
          <a:xfrm>
            <a:off x="3867150" y="6237288"/>
            <a:ext cx="1536700" cy="5048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sp>
        <p:nvSpPr>
          <p:cNvPr id="742422" name="Text Box 22"/>
          <p:cNvSpPr txBox="1">
            <a:spLocks noChangeArrowheads="1"/>
          </p:cNvSpPr>
          <p:nvPr/>
        </p:nvSpPr>
        <p:spPr bwMode="auto">
          <a:xfrm>
            <a:off x="6994525" y="2060575"/>
            <a:ext cx="1244600" cy="584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E(1,4)</a:t>
            </a:r>
            <a:endParaRPr lang="en-US" altLang="zh-CN" b="1" i="1">
              <a:latin typeface="Times New Roman" panose="02020603050405020304" charset="0"/>
            </a:endParaRPr>
          </a:p>
        </p:txBody>
      </p:sp>
      <p:sp>
        <p:nvSpPr>
          <p:cNvPr id="742423" name="Text Box 23"/>
          <p:cNvSpPr txBox="1">
            <a:spLocks noChangeArrowheads="1"/>
          </p:cNvSpPr>
          <p:nvPr/>
        </p:nvSpPr>
        <p:spPr bwMode="auto">
          <a:xfrm>
            <a:off x="2065338" y="2057400"/>
            <a:ext cx="1244600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E(1,0)</a:t>
            </a:r>
            <a:endParaRPr lang="en-US" altLang="zh-CN" b="1" i="1">
              <a:latin typeface="Times New Roman" panose="02020603050405020304" charset="0"/>
            </a:endParaRPr>
          </a:p>
        </p:txBody>
      </p:sp>
      <p:sp>
        <p:nvSpPr>
          <p:cNvPr id="742424" name="Text Box 24"/>
          <p:cNvSpPr txBox="1">
            <a:spLocks noChangeArrowheads="1"/>
          </p:cNvSpPr>
          <p:nvPr/>
        </p:nvSpPr>
        <p:spPr bwMode="auto">
          <a:xfrm>
            <a:off x="6994525" y="2849563"/>
            <a:ext cx="1244600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E(2,4)</a:t>
            </a:r>
            <a:endParaRPr lang="en-US" altLang="zh-CN" b="1" i="1">
              <a:latin typeface="Times New Roman" panose="02020603050405020304" charset="0"/>
            </a:endParaRPr>
          </a:p>
        </p:txBody>
      </p:sp>
      <p:sp>
        <p:nvSpPr>
          <p:cNvPr id="742425" name="Text Box 25"/>
          <p:cNvSpPr txBox="1">
            <a:spLocks noChangeArrowheads="1"/>
          </p:cNvSpPr>
          <p:nvPr/>
        </p:nvSpPr>
        <p:spPr bwMode="auto">
          <a:xfrm>
            <a:off x="3338513" y="2060575"/>
            <a:ext cx="1244600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E(1,1)</a:t>
            </a:r>
            <a:endParaRPr lang="en-US" altLang="zh-CN" b="1" i="1">
              <a:latin typeface="Times New Roman" panose="02020603050405020304" charset="0"/>
            </a:endParaRPr>
          </a:p>
        </p:txBody>
      </p:sp>
      <p:sp>
        <p:nvSpPr>
          <p:cNvPr id="742426" name="Text Box 26"/>
          <p:cNvSpPr txBox="1">
            <a:spLocks noChangeArrowheads="1"/>
          </p:cNvSpPr>
          <p:nvPr/>
        </p:nvSpPr>
        <p:spPr bwMode="auto">
          <a:xfrm>
            <a:off x="6994525" y="3641725"/>
            <a:ext cx="1244600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E(3,4)</a:t>
            </a:r>
            <a:endParaRPr lang="en-US" altLang="zh-CN" b="1" i="1">
              <a:latin typeface="Times New Roman" panose="02020603050405020304" charset="0"/>
            </a:endParaRPr>
          </a:p>
        </p:txBody>
      </p:sp>
      <p:sp>
        <p:nvSpPr>
          <p:cNvPr id="742427" name="Text Box 27"/>
          <p:cNvSpPr txBox="1">
            <a:spLocks noChangeArrowheads="1"/>
          </p:cNvSpPr>
          <p:nvPr/>
        </p:nvSpPr>
        <p:spPr bwMode="auto">
          <a:xfrm>
            <a:off x="4560888" y="2060575"/>
            <a:ext cx="1244600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E(1,2)</a:t>
            </a:r>
            <a:endParaRPr lang="en-US" altLang="zh-CN" b="1" i="1">
              <a:latin typeface="Times New Roman" panose="02020603050405020304" charset="0"/>
            </a:endParaRPr>
          </a:p>
        </p:txBody>
      </p:sp>
      <p:sp>
        <p:nvSpPr>
          <p:cNvPr id="742428" name="Text Box 28"/>
          <p:cNvSpPr txBox="1">
            <a:spLocks noChangeArrowheads="1"/>
          </p:cNvSpPr>
          <p:nvPr/>
        </p:nvSpPr>
        <p:spPr bwMode="auto">
          <a:xfrm>
            <a:off x="6994525" y="4433888"/>
            <a:ext cx="1244600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E(4,4)</a:t>
            </a:r>
            <a:endParaRPr lang="en-US" altLang="zh-CN" b="1" i="1">
              <a:latin typeface="Times New Roman" panose="02020603050405020304" charset="0"/>
            </a:endParaRPr>
          </a:p>
        </p:txBody>
      </p:sp>
      <p:sp>
        <p:nvSpPr>
          <p:cNvPr id="742429" name="Text Box 29"/>
          <p:cNvSpPr txBox="1">
            <a:spLocks noChangeArrowheads="1"/>
          </p:cNvSpPr>
          <p:nvPr/>
        </p:nvSpPr>
        <p:spPr bwMode="auto">
          <a:xfrm>
            <a:off x="5778500" y="2060575"/>
            <a:ext cx="1243013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E(1,3)</a:t>
            </a:r>
            <a:endParaRPr lang="en-US" altLang="zh-CN" b="1" i="1">
              <a:latin typeface="Times New Roman" panose="02020603050405020304" charset="0"/>
            </a:endParaRPr>
          </a:p>
        </p:txBody>
      </p:sp>
      <p:sp>
        <p:nvSpPr>
          <p:cNvPr id="742430" name="Text Box 30"/>
          <p:cNvSpPr txBox="1">
            <a:spLocks noChangeArrowheads="1"/>
          </p:cNvSpPr>
          <p:nvPr/>
        </p:nvSpPr>
        <p:spPr bwMode="auto">
          <a:xfrm>
            <a:off x="6994525" y="5226050"/>
            <a:ext cx="1244600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E(5,4)</a:t>
            </a:r>
            <a:endParaRPr lang="en-US" altLang="zh-CN" b="1" i="1">
              <a:latin typeface="Times New Roman" panose="02020603050405020304" charset="0"/>
            </a:endParaRPr>
          </a:p>
        </p:txBody>
      </p:sp>
      <p:sp>
        <p:nvSpPr>
          <p:cNvPr id="742431" name="Text Box 31"/>
          <p:cNvSpPr txBox="1">
            <a:spLocks noChangeArrowheads="1"/>
          </p:cNvSpPr>
          <p:nvPr/>
        </p:nvSpPr>
        <p:spPr bwMode="auto">
          <a:xfrm>
            <a:off x="3346450" y="2852738"/>
            <a:ext cx="1244600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E(2,1)</a:t>
            </a:r>
            <a:endParaRPr lang="en-US" altLang="zh-CN" b="1" i="1">
              <a:latin typeface="Times New Roman" panose="02020603050405020304" charset="0"/>
            </a:endParaRPr>
          </a:p>
        </p:txBody>
      </p:sp>
      <p:sp>
        <p:nvSpPr>
          <p:cNvPr id="742432" name="Text Box 32"/>
          <p:cNvSpPr txBox="1">
            <a:spLocks noChangeArrowheads="1"/>
          </p:cNvSpPr>
          <p:nvPr/>
        </p:nvSpPr>
        <p:spPr bwMode="auto">
          <a:xfrm>
            <a:off x="4560888" y="2852738"/>
            <a:ext cx="1244600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E(2,2)</a:t>
            </a:r>
            <a:endParaRPr lang="en-US" altLang="zh-CN" b="1" i="1">
              <a:latin typeface="Times New Roman" panose="02020603050405020304" charset="0"/>
            </a:endParaRPr>
          </a:p>
        </p:txBody>
      </p:sp>
      <p:sp>
        <p:nvSpPr>
          <p:cNvPr id="742433" name="Text Box 33"/>
          <p:cNvSpPr txBox="1">
            <a:spLocks noChangeArrowheads="1"/>
          </p:cNvSpPr>
          <p:nvPr/>
        </p:nvSpPr>
        <p:spPr bwMode="auto">
          <a:xfrm>
            <a:off x="5778500" y="2852738"/>
            <a:ext cx="1243013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E(2,3)</a:t>
            </a:r>
            <a:endParaRPr lang="en-US" altLang="zh-CN" b="1" i="1">
              <a:latin typeface="Times New Roman" panose="02020603050405020304" charset="0"/>
            </a:endParaRPr>
          </a:p>
        </p:txBody>
      </p:sp>
      <p:sp>
        <p:nvSpPr>
          <p:cNvPr id="742435" name="Text Box 35"/>
          <p:cNvSpPr txBox="1">
            <a:spLocks noChangeArrowheads="1"/>
          </p:cNvSpPr>
          <p:nvPr/>
        </p:nvSpPr>
        <p:spPr bwMode="auto">
          <a:xfrm>
            <a:off x="5778500" y="3644900"/>
            <a:ext cx="1243013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E(3,3)</a:t>
            </a:r>
            <a:endParaRPr lang="en-US" altLang="zh-CN" b="1" i="1">
              <a:latin typeface="Times New Roman" panose="02020603050405020304" charset="0"/>
            </a:endParaRPr>
          </a:p>
        </p:txBody>
      </p:sp>
      <p:sp>
        <p:nvSpPr>
          <p:cNvPr id="742436" name="Text Box 36"/>
          <p:cNvSpPr txBox="1">
            <a:spLocks noChangeArrowheads="1"/>
          </p:cNvSpPr>
          <p:nvPr/>
        </p:nvSpPr>
        <p:spPr bwMode="auto">
          <a:xfrm>
            <a:off x="4560888" y="3644900"/>
            <a:ext cx="1244600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E(3,2)</a:t>
            </a:r>
            <a:endParaRPr lang="en-US" altLang="zh-CN" b="1" i="1">
              <a:latin typeface="Times New Roman" panose="02020603050405020304" charset="0"/>
            </a:endParaRPr>
          </a:p>
        </p:txBody>
      </p:sp>
      <p:sp>
        <p:nvSpPr>
          <p:cNvPr id="742437" name="Text Box 37"/>
          <p:cNvSpPr txBox="1">
            <a:spLocks noChangeArrowheads="1"/>
          </p:cNvSpPr>
          <p:nvPr/>
        </p:nvSpPr>
        <p:spPr bwMode="auto">
          <a:xfrm>
            <a:off x="5768975" y="4437063"/>
            <a:ext cx="1244600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E(4,3)</a:t>
            </a:r>
            <a:endParaRPr lang="en-US" altLang="zh-CN" b="1" i="1">
              <a:latin typeface="Times New Roman" panose="02020603050405020304" charset="0"/>
            </a:endParaRPr>
          </a:p>
        </p:txBody>
      </p:sp>
      <p:sp>
        <p:nvSpPr>
          <p:cNvPr id="742438" name="Text Box 38"/>
          <p:cNvSpPr txBox="1">
            <a:spLocks noChangeArrowheads="1"/>
          </p:cNvSpPr>
          <p:nvPr/>
        </p:nvSpPr>
        <p:spPr bwMode="auto">
          <a:xfrm>
            <a:off x="6364288" y="5157788"/>
            <a:ext cx="7667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q</a:t>
            </a:r>
            <a:r>
              <a:rPr lang="en-US" altLang="zh-CN" sz="3200" b="1" i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4 </a:t>
            </a:r>
            <a:r>
              <a:rPr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endParaRPr lang="en-US" altLang="zh-CN" b="1" i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2439" name="Text Box 39"/>
          <p:cNvSpPr txBox="1">
            <a:spLocks noChangeArrowheads="1"/>
          </p:cNvSpPr>
          <p:nvPr/>
        </p:nvSpPr>
        <p:spPr bwMode="auto">
          <a:xfrm>
            <a:off x="5148263" y="4365625"/>
            <a:ext cx="7667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q</a:t>
            </a:r>
            <a:r>
              <a:rPr lang="en-US" altLang="zh-CN" sz="3200" b="1" i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3 </a:t>
            </a:r>
            <a:r>
              <a:rPr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endParaRPr lang="en-US" altLang="zh-CN" b="1" i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2440" name="Text Box 40"/>
          <p:cNvSpPr txBox="1">
            <a:spLocks noChangeArrowheads="1"/>
          </p:cNvSpPr>
          <p:nvPr/>
        </p:nvSpPr>
        <p:spPr bwMode="auto">
          <a:xfrm>
            <a:off x="3930650" y="3641725"/>
            <a:ext cx="768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q</a:t>
            </a:r>
            <a:r>
              <a:rPr lang="en-US" altLang="zh-CN" sz="3200" b="1" i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2 </a:t>
            </a:r>
            <a:r>
              <a:rPr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endParaRPr lang="en-US" altLang="zh-CN" b="1" i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2441" name="Text Box 41"/>
          <p:cNvSpPr txBox="1">
            <a:spLocks noChangeArrowheads="1"/>
          </p:cNvSpPr>
          <p:nvPr/>
        </p:nvSpPr>
        <p:spPr bwMode="auto">
          <a:xfrm>
            <a:off x="2779713" y="2781300"/>
            <a:ext cx="768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q</a:t>
            </a:r>
            <a:r>
              <a:rPr lang="en-US" altLang="zh-CN" sz="3200" b="1" i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1 </a:t>
            </a:r>
            <a:r>
              <a:rPr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endParaRPr lang="en-US" altLang="zh-CN" b="1" i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2442" name="Text Box 42"/>
          <p:cNvSpPr txBox="1">
            <a:spLocks noChangeArrowheads="1"/>
          </p:cNvSpPr>
          <p:nvPr/>
        </p:nvSpPr>
        <p:spPr bwMode="auto">
          <a:xfrm>
            <a:off x="1436688" y="1989138"/>
            <a:ext cx="7667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q</a:t>
            </a:r>
            <a:r>
              <a:rPr lang="en-US" altLang="zh-CN" sz="3200" b="1" i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0 </a:t>
            </a:r>
            <a:r>
              <a:rPr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endParaRPr lang="en-US" altLang="zh-CN" b="1" i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2443" name="Line 43"/>
          <p:cNvSpPr>
            <a:spLocks noChangeShapeType="1"/>
          </p:cNvSpPr>
          <p:nvPr/>
        </p:nvSpPr>
        <p:spPr bwMode="auto">
          <a:xfrm>
            <a:off x="2266950" y="1844675"/>
            <a:ext cx="6018213" cy="4105275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42444" name="Line 44"/>
          <p:cNvSpPr>
            <a:spLocks noChangeShapeType="1"/>
          </p:cNvSpPr>
          <p:nvPr/>
        </p:nvSpPr>
        <p:spPr bwMode="auto">
          <a:xfrm>
            <a:off x="3292475" y="1773238"/>
            <a:ext cx="5119688" cy="3527425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42445" name="Line 45"/>
          <p:cNvSpPr>
            <a:spLocks noChangeShapeType="1"/>
          </p:cNvSpPr>
          <p:nvPr/>
        </p:nvSpPr>
        <p:spPr bwMode="auto">
          <a:xfrm>
            <a:off x="4635500" y="1844675"/>
            <a:ext cx="3905250" cy="2592388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42446" name="Line 46"/>
          <p:cNvSpPr>
            <a:spLocks noChangeShapeType="1"/>
          </p:cNvSpPr>
          <p:nvPr/>
        </p:nvSpPr>
        <p:spPr bwMode="auto">
          <a:xfrm>
            <a:off x="5722938" y="1773238"/>
            <a:ext cx="2817812" cy="1871662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42447" name="Line 47"/>
          <p:cNvSpPr>
            <a:spLocks noChangeShapeType="1"/>
          </p:cNvSpPr>
          <p:nvPr/>
        </p:nvSpPr>
        <p:spPr bwMode="auto">
          <a:xfrm>
            <a:off x="7067550" y="1844675"/>
            <a:ext cx="1346200" cy="863600"/>
          </a:xfrm>
          <a:prstGeom prst="line">
            <a:avLst/>
          </a:prstGeom>
          <a:noFill/>
          <a:ln w="38100" cap="sq">
            <a:solidFill>
              <a:srgbClr val="0000FF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42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42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42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42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42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42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2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42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42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42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42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42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42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42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42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42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42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42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742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42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742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742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742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742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742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422" grpId="0" bldLvl="0" animBg="1"/>
      <p:bldP spid="742423" grpId="0" bldLvl="0" animBg="1"/>
      <p:bldP spid="742424" grpId="0" bldLvl="0" animBg="1"/>
      <p:bldP spid="742425" grpId="0" bldLvl="0" animBg="1"/>
      <p:bldP spid="742426" grpId="0" bldLvl="0" animBg="1"/>
      <p:bldP spid="742427" grpId="0" bldLvl="0" animBg="1"/>
      <p:bldP spid="742428" grpId="0" bldLvl="0" animBg="1"/>
      <p:bldP spid="742429" grpId="0" bldLvl="0" animBg="1"/>
      <p:bldP spid="742430" grpId="0" bldLvl="0" animBg="1"/>
      <p:bldP spid="742431" grpId="0" bldLvl="0" animBg="1"/>
      <p:bldP spid="742432" grpId="0" bldLvl="0" animBg="1"/>
      <p:bldP spid="742433" grpId="0" bldLvl="0" animBg="1"/>
      <p:bldP spid="742435" grpId="0" bldLvl="0" animBg="1"/>
      <p:bldP spid="742436" grpId="0" bldLvl="0" animBg="1"/>
      <p:bldP spid="742437" grpId="0" bldLvl="0" animBg="1"/>
      <p:bldP spid="742438" grpId="0" bldLvl="0" animBg="1"/>
      <p:bldP spid="742439" grpId="0" bldLvl="0" animBg="1"/>
      <p:bldP spid="742440" grpId="0" bldLvl="0" animBg="1"/>
      <p:bldP spid="742441" grpId="0" bldLvl="0" animBg="1"/>
      <p:bldP spid="742442" grpId="0" bldLvl="0" animBg="1"/>
      <p:bldP spid="742443" grpId="0" bldLvl="0" animBg="1"/>
      <p:bldP spid="742444" grpId="0" bldLvl="0" animBg="1"/>
      <p:bldP spid="742445" grpId="0" bldLvl="0" animBg="1"/>
      <p:bldP spid="742446" grpId="0" bldLvl="0" animBg="1"/>
      <p:bldP spid="742447" grpId="0" bldLvl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452" name="Rectangle 4"/>
          <p:cNvSpPr>
            <a:spLocks noChangeArrowheads="1"/>
          </p:cNvSpPr>
          <p:nvPr/>
        </p:nvSpPr>
        <p:spPr bwMode="auto">
          <a:xfrm>
            <a:off x="370840" y="631825"/>
            <a:ext cx="8441690" cy="7188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en-US" altLang="zh-CN" sz="200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W(i,j)</a:t>
            </a:r>
            <a:r>
              <a:rPr lang="zh-CN" altLang="en-US" sz="200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与</a:t>
            </a:r>
            <a:r>
              <a:rPr lang="en-US" altLang="zh-CN" sz="200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r</a:t>
            </a:r>
            <a:r>
              <a:rPr lang="zh-CN" altLang="en-US" sz="200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没有关系，无论在哪里分，</a:t>
            </a:r>
            <a:r>
              <a:rPr lang="en-US" altLang="zh-CN" sz="200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W(i,j)</a:t>
            </a:r>
            <a:r>
              <a:rPr lang="zh-CN" altLang="en-US" sz="200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都是相同的！设定从</a:t>
            </a:r>
            <a:r>
              <a:rPr lang="en-US" altLang="zh-CN" sz="200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j </a:t>
            </a:r>
            <a:r>
              <a:rPr lang="zh-CN" altLang="en-US" sz="200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处分</a:t>
            </a:r>
            <a:endParaRPr lang="zh-CN" altLang="en-US" sz="200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  <a:p>
            <a:pPr marL="0" indent="0" algn="just">
              <a:lnSpc>
                <a:spcPct val="150000"/>
              </a:lnSpc>
              <a:buNone/>
              <a:defRPr/>
            </a:pPr>
            <a:endParaRPr lang="en-US" altLang="zh-CN" b="1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  <a:p>
            <a:pPr algn="just">
              <a:lnSpc>
                <a:spcPct val="90000"/>
              </a:lnSpc>
              <a:defRPr/>
            </a:pPr>
            <a:endParaRPr lang="en-US" altLang="zh-CN" b="1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  <a:p>
            <a:pPr algn="just">
              <a:lnSpc>
                <a:spcPct val="90000"/>
              </a:lnSpc>
              <a:defRPr/>
            </a:pPr>
            <a:endParaRPr lang="en-US" altLang="zh-CN" b="1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  <a:p>
            <a:pPr marL="0" indent="0" algn="just">
              <a:lnSpc>
                <a:spcPct val="90000"/>
              </a:lnSpc>
              <a:buNone/>
              <a:defRPr/>
            </a:pPr>
            <a:endParaRPr lang="en-US" altLang="zh-CN" b="1" baseline="-2500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50179" name="Text Box 10"/>
          <p:cNvSpPr txBox="1">
            <a:spLocks noChangeArrowheads="1"/>
          </p:cNvSpPr>
          <p:nvPr/>
        </p:nvSpPr>
        <p:spPr bwMode="auto">
          <a:xfrm>
            <a:off x="6540500" y="2593975"/>
            <a:ext cx="1335088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W(1,4)</a:t>
            </a:r>
            <a:endParaRPr lang="en-US" altLang="zh-CN" b="1" i="1">
              <a:latin typeface="Times New Roman" panose="02020603050405020304" charset="0"/>
            </a:endParaRPr>
          </a:p>
        </p:txBody>
      </p:sp>
      <p:sp>
        <p:nvSpPr>
          <p:cNvPr id="50180" name="Text Box 11"/>
          <p:cNvSpPr txBox="1">
            <a:spLocks noChangeArrowheads="1"/>
          </p:cNvSpPr>
          <p:nvPr/>
        </p:nvSpPr>
        <p:spPr bwMode="auto">
          <a:xfrm>
            <a:off x="1652588" y="2590800"/>
            <a:ext cx="1335087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W(1,0)</a:t>
            </a:r>
            <a:endParaRPr lang="en-US" altLang="zh-CN" b="1" i="1">
              <a:latin typeface="Times New Roman" panose="02020603050405020304" charset="0"/>
            </a:endParaRPr>
          </a:p>
        </p:txBody>
      </p:sp>
      <p:sp>
        <p:nvSpPr>
          <p:cNvPr id="50181" name="Text Box 12"/>
          <p:cNvSpPr txBox="1">
            <a:spLocks noChangeArrowheads="1"/>
          </p:cNvSpPr>
          <p:nvPr/>
        </p:nvSpPr>
        <p:spPr bwMode="auto">
          <a:xfrm>
            <a:off x="6540500" y="3382963"/>
            <a:ext cx="1335088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W(2,4)</a:t>
            </a:r>
            <a:endParaRPr lang="en-US" altLang="zh-CN" b="1" i="1">
              <a:latin typeface="Times New Roman" panose="02020603050405020304" charset="0"/>
            </a:endParaRPr>
          </a:p>
        </p:txBody>
      </p:sp>
      <p:sp>
        <p:nvSpPr>
          <p:cNvPr id="50182" name="Text Box 13"/>
          <p:cNvSpPr txBox="1">
            <a:spLocks noChangeArrowheads="1"/>
          </p:cNvSpPr>
          <p:nvPr/>
        </p:nvSpPr>
        <p:spPr bwMode="auto">
          <a:xfrm>
            <a:off x="2884488" y="2593975"/>
            <a:ext cx="1335087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W(1,1)</a:t>
            </a:r>
            <a:endParaRPr lang="en-US" altLang="zh-CN" b="1" i="1">
              <a:latin typeface="Times New Roman" panose="02020603050405020304" charset="0"/>
            </a:endParaRPr>
          </a:p>
        </p:txBody>
      </p:sp>
      <p:sp>
        <p:nvSpPr>
          <p:cNvPr id="50183" name="Text Box 14"/>
          <p:cNvSpPr txBox="1">
            <a:spLocks noChangeArrowheads="1"/>
          </p:cNvSpPr>
          <p:nvPr/>
        </p:nvSpPr>
        <p:spPr bwMode="auto">
          <a:xfrm>
            <a:off x="6540500" y="4175125"/>
            <a:ext cx="1335088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W(3,4)</a:t>
            </a:r>
            <a:endParaRPr lang="en-US" altLang="zh-CN" b="1" i="1">
              <a:latin typeface="Times New Roman" panose="02020603050405020304" charset="0"/>
            </a:endParaRPr>
          </a:p>
        </p:txBody>
      </p:sp>
      <p:sp>
        <p:nvSpPr>
          <p:cNvPr id="50184" name="Text Box 15"/>
          <p:cNvSpPr txBox="1">
            <a:spLocks noChangeArrowheads="1"/>
          </p:cNvSpPr>
          <p:nvPr/>
        </p:nvSpPr>
        <p:spPr bwMode="auto">
          <a:xfrm>
            <a:off x="4106863" y="2593975"/>
            <a:ext cx="1336675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W(1,2)</a:t>
            </a:r>
            <a:endParaRPr lang="en-US" altLang="zh-CN" b="1" i="1">
              <a:latin typeface="Times New Roman" panose="02020603050405020304" charset="0"/>
            </a:endParaRPr>
          </a:p>
        </p:txBody>
      </p:sp>
      <p:sp>
        <p:nvSpPr>
          <p:cNvPr id="50185" name="Text Box 16"/>
          <p:cNvSpPr txBox="1">
            <a:spLocks noChangeArrowheads="1"/>
          </p:cNvSpPr>
          <p:nvPr/>
        </p:nvSpPr>
        <p:spPr bwMode="auto">
          <a:xfrm>
            <a:off x="6540500" y="4967288"/>
            <a:ext cx="1335088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W(4,4)</a:t>
            </a:r>
            <a:endParaRPr lang="en-US" altLang="zh-CN" b="1" i="1">
              <a:latin typeface="Times New Roman" panose="02020603050405020304" charset="0"/>
            </a:endParaRPr>
          </a:p>
        </p:txBody>
      </p:sp>
      <p:sp>
        <p:nvSpPr>
          <p:cNvPr id="50186" name="Text Box 17"/>
          <p:cNvSpPr txBox="1">
            <a:spLocks noChangeArrowheads="1"/>
          </p:cNvSpPr>
          <p:nvPr/>
        </p:nvSpPr>
        <p:spPr bwMode="auto">
          <a:xfrm>
            <a:off x="5324475" y="2593975"/>
            <a:ext cx="1335088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W(1,3)</a:t>
            </a:r>
            <a:endParaRPr lang="en-US" altLang="zh-CN" b="1" i="1">
              <a:latin typeface="Times New Roman" panose="02020603050405020304" charset="0"/>
            </a:endParaRPr>
          </a:p>
        </p:txBody>
      </p:sp>
      <p:sp>
        <p:nvSpPr>
          <p:cNvPr id="50187" name="Text Box 18"/>
          <p:cNvSpPr txBox="1">
            <a:spLocks noChangeArrowheads="1"/>
          </p:cNvSpPr>
          <p:nvPr/>
        </p:nvSpPr>
        <p:spPr bwMode="auto">
          <a:xfrm>
            <a:off x="6540500" y="5759450"/>
            <a:ext cx="1335088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W(5,4)</a:t>
            </a:r>
            <a:endParaRPr lang="en-US" altLang="zh-CN" b="1" i="1">
              <a:latin typeface="Times New Roman" panose="02020603050405020304" charset="0"/>
            </a:endParaRPr>
          </a:p>
        </p:txBody>
      </p:sp>
      <p:sp>
        <p:nvSpPr>
          <p:cNvPr id="50188" name="Text Box 19"/>
          <p:cNvSpPr txBox="1">
            <a:spLocks noChangeArrowheads="1"/>
          </p:cNvSpPr>
          <p:nvPr/>
        </p:nvSpPr>
        <p:spPr bwMode="auto">
          <a:xfrm>
            <a:off x="2892425" y="3386138"/>
            <a:ext cx="1335088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W(2,1)</a:t>
            </a:r>
            <a:endParaRPr lang="en-US" altLang="zh-CN" b="1" i="1">
              <a:latin typeface="Times New Roman" panose="02020603050405020304" charset="0"/>
            </a:endParaRPr>
          </a:p>
        </p:txBody>
      </p:sp>
      <p:sp>
        <p:nvSpPr>
          <p:cNvPr id="50189" name="Text Box 20"/>
          <p:cNvSpPr txBox="1">
            <a:spLocks noChangeArrowheads="1"/>
          </p:cNvSpPr>
          <p:nvPr/>
        </p:nvSpPr>
        <p:spPr bwMode="auto">
          <a:xfrm>
            <a:off x="4106863" y="3386138"/>
            <a:ext cx="1336675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W(2,2)</a:t>
            </a:r>
            <a:endParaRPr lang="en-US" altLang="zh-CN" b="1" i="1">
              <a:latin typeface="Times New Roman" panose="02020603050405020304" charset="0"/>
            </a:endParaRPr>
          </a:p>
        </p:txBody>
      </p:sp>
      <p:sp>
        <p:nvSpPr>
          <p:cNvPr id="50190" name="Text Box 21"/>
          <p:cNvSpPr txBox="1">
            <a:spLocks noChangeArrowheads="1"/>
          </p:cNvSpPr>
          <p:nvPr/>
        </p:nvSpPr>
        <p:spPr bwMode="auto">
          <a:xfrm>
            <a:off x="5324475" y="3386138"/>
            <a:ext cx="1335088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W(2,3)</a:t>
            </a:r>
            <a:endParaRPr lang="en-US" altLang="zh-CN" b="1" i="1">
              <a:latin typeface="Times New Roman" panose="02020603050405020304" charset="0"/>
            </a:endParaRPr>
          </a:p>
        </p:txBody>
      </p:sp>
      <p:sp>
        <p:nvSpPr>
          <p:cNvPr id="50191" name="Text Box 22"/>
          <p:cNvSpPr txBox="1">
            <a:spLocks noChangeArrowheads="1"/>
          </p:cNvSpPr>
          <p:nvPr/>
        </p:nvSpPr>
        <p:spPr bwMode="auto">
          <a:xfrm>
            <a:off x="5324475" y="4178300"/>
            <a:ext cx="1335088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W(3,3)</a:t>
            </a:r>
            <a:endParaRPr lang="en-US" altLang="zh-CN" b="1" i="1">
              <a:latin typeface="Times New Roman" panose="02020603050405020304" charset="0"/>
            </a:endParaRPr>
          </a:p>
        </p:txBody>
      </p:sp>
      <p:sp>
        <p:nvSpPr>
          <p:cNvPr id="50192" name="Text Box 23"/>
          <p:cNvSpPr txBox="1">
            <a:spLocks noChangeArrowheads="1"/>
          </p:cNvSpPr>
          <p:nvPr/>
        </p:nvSpPr>
        <p:spPr bwMode="auto">
          <a:xfrm>
            <a:off x="4106863" y="4178300"/>
            <a:ext cx="1336675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W(3,2)</a:t>
            </a:r>
            <a:endParaRPr lang="en-US" altLang="zh-CN" b="1" i="1">
              <a:latin typeface="Times New Roman" panose="02020603050405020304" charset="0"/>
            </a:endParaRPr>
          </a:p>
        </p:txBody>
      </p:sp>
      <p:sp>
        <p:nvSpPr>
          <p:cNvPr id="50193" name="Text Box 24"/>
          <p:cNvSpPr txBox="1">
            <a:spLocks noChangeArrowheads="1"/>
          </p:cNvSpPr>
          <p:nvPr/>
        </p:nvSpPr>
        <p:spPr bwMode="auto">
          <a:xfrm>
            <a:off x="5314950" y="4970463"/>
            <a:ext cx="1336675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W(4,3)</a:t>
            </a:r>
            <a:endParaRPr lang="en-US" altLang="zh-CN" b="1" i="1">
              <a:latin typeface="Times New Roman" panose="02020603050405020304" charset="0"/>
            </a:endParaRPr>
          </a:p>
        </p:txBody>
      </p:sp>
      <p:sp>
        <p:nvSpPr>
          <p:cNvPr id="744473" name="Text Box 25"/>
          <p:cNvSpPr txBox="1">
            <a:spLocks noChangeArrowheads="1"/>
          </p:cNvSpPr>
          <p:nvPr/>
        </p:nvSpPr>
        <p:spPr bwMode="auto">
          <a:xfrm>
            <a:off x="5915025" y="5691188"/>
            <a:ext cx="768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q</a:t>
            </a:r>
            <a:r>
              <a:rPr lang="en-US" altLang="zh-CN" sz="3200" b="1" i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4 </a:t>
            </a:r>
            <a:r>
              <a:rPr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endParaRPr lang="en-US" altLang="zh-CN" b="1" i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4474" name="Text Box 26"/>
          <p:cNvSpPr txBox="1">
            <a:spLocks noChangeArrowheads="1"/>
          </p:cNvSpPr>
          <p:nvPr/>
        </p:nvSpPr>
        <p:spPr bwMode="auto">
          <a:xfrm>
            <a:off x="4699000" y="4899025"/>
            <a:ext cx="768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q</a:t>
            </a:r>
            <a:r>
              <a:rPr lang="en-US" altLang="zh-CN" sz="3200" b="1" i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3 </a:t>
            </a:r>
            <a:r>
              <a:rPr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endParaRPr lang="en-US" altLang="zh-CN" b="1" i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4475" name="Text Box 27"/>
          <p:cNvSpPr txBox="1">
            <a:spLocks noChangeArrowheads="1"/>
          </p:cNvSpPr>
          <p:nvPr/>
        </p:nvSpPr>
        <p:spPr bwMode="auto">
          <a:xfrm>
            <a:off x="3482975" y="4175125"/>
            <a:ext cx="766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q</a:t>
            </a:r>
            <a:r>
              <a:rPr lang="en-US" altLang="zh-CN" sz="3200" b="1" i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2 </a:t>
            </a:r>
            <a:r>
              <a:rPr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endParaRPr lang="en-US" altLang="zh-CN" b="1" i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4476" name="Text Box 28"/>
          <p:cNvSpPr txBox="1">
            <a:spLocks noChangeArrowheads="1"/>
          </p:cNvSpPr>
          <p:nvPr/>
        </p:nvSpPr>
        <p:spPr bwMode="auto">
          <a:xfrm>
            <a:off x="2330450" y="3314700"/>
            <a:ext cx="768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q</a:t>
            </a:r>
            <a:r>
              <a:rPr lang="en-US" altLang="zh-CN" sz="3200" b="1" i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1 </a:t>
            </a:r>
            <a:r>
              <a:rPr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endParaRPr lang="en-US" altLang="zh-CN" b="1" i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4477" name="Text Box 29"/>
          <p:cNvSpPr txBox="1">
            <a:spLocks noChangeArrowheads="1"/>
          </p:cNvSpPr>
          <p:nvPr/>
        </p:nvSpPr>
        <p:spPr bwMode="auto">
          <a:xfrm>
            <a:off x="1052513" y="2522538"/>
            <a:ext cx="768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q</a:t>
            </a:r>
            <a:r>
              <a:rPr lang="en-US" altLang="zh-CN" sz="3200" b="1" i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0 </a:t>
            </a:r>
            <a:r>
              <a:rPr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endParaRPr lang="en-US" altLang="zh-CN" b="1" i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4478" name="Line 30"/>
          <p:cNvSpPr>
            <a:spLocks noChangeShapeType="1"/>
          </p:cNvSpPr>
          <p:nvPr/>
        </p:nvSpPr>
        <p:spPr bwMode="auto">
          <a:xfrm>
            <a:off x="1820863" y="2378075"/>
            <a:ext cx="6207125" cy="4105275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44479" name="Line 31"/>
          <p:cNvSpPr>
            <a:spLocks noChangeShapeType="1"/>
          </p:cNvSpPr>
          <p:nvPr/>
        </p:nvSpPr>
        <p:spPr bwMode="auto">
          <a:xfrm>
            <a:off x="2971800" y="2233613"/>
            <a:ext cx="5056188" cy="3457575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44480" name="Line 32"/>
          <p:cNvSpPr>
            <a:spLocks noChangeShapeType="1"/>
          </p:cNvSpPr>
          <p:nvPr/>
        </p:nvSpPr>
        <p:spPr bwMode="auto">
          <a:xfrm>
            <a:off x="4059238" y="2090738"/>
            <a:ext cx="4033837" cy="2879725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44481" name="Line 33"/>
          <p:cNvSpPr>
            <a:spLocks noChangeShapeType="1"/>
          </p:cNvSpPr>
          <p:nvPr/>
        </p:nvSpPr>
        <p:spPr bwMode="auto">
          <a:xfrm>
            <a:off x="5403850" y="2162175"/>
            <a:ext cx="2752725" cy="2016125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44482" name="Line 34"/>
          <p:cNvSpPr>
            <a:spLocks noChangeShapeType="1"/>
          </p:cNvSpPr>
          <p:nvPr/>
        </p:nvSpPr>
        <p:spPr bwMode="auto">
          <a:xfrm>
            <a:off x="6556375" y="2162175"/>
            <a:ext cx="1536700" cy="1152525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155" name="Text Box 5"/>
          <p:cNvSpPr txBox="1">
            <a:spLocks noChangeArrowheads="1"/>
          </p:cNvSpPr>
          <p:nvPr/>
        </p:nvSpPr>
        <p:spPr bwMode="auto">
          <a:xfrm>
            <a:off x="1652905" y="48260"/>
            <a:ext cx="659828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自下而上计算优化解的搜索代价</a:t>
            </a:r>
            <a:endParaRPr kumimoji="0" lang="zh-CN" altLang="en-US" b="1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66353" y="1133158"/>
          <a:ext cx="3033395" cy="1262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2260600" imgH="939800" progId="Equation.KSEE3">
                  <p:embed/>
                </p:oleObj>
              </mc:Choice>
              <mc:Fallback>
                <p:oleObj name="" r:id="rId1" imgW="2260600" imgH="939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66353" y="1133158"/>
                        <a:ext cx="3033395" cy="1262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44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44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44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44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44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4478" grpId="0" bldLvl="0" animBg="1"/>
      <p:bldP spid="744479" grpId="0" bldLvl="0" animBg="1"/>
      <p:bldP spid="744480" grpId="0" bldLvl="0" animBg="1"/>
      <p:bldP spid="744481" grpId="0" bldLvl="0" animBg="1"/>
      <p:bldP spid="744482" grpId="0" bldLvl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6" name="Text Box 4"/>
          <p:cNvSpPr txBox="1">
            <a:spLocks noChangeArrowheads="1"/>
          </p:cNvSpPr>
          <p:nvPr/>
        </p:nvSpPr>
        <p:spPr bwMode="auto">
          <a:xfrm>
            <a:off x="92710" y="1628775"/>
            <a:ext cx="8875395" cy="29533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1" algn="l">
              <a:buFontTx/>
              <a:buChar char="•"/>
              <a:defRPr/>
            </a:pPr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数据结构</a:t>
            </a:r>
            <a:endParaRPr lang="en-US" altLang="zh-CN" sz="2800" b="1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algn="l">
              <a:lnSpc>
                <a:spcPct val="150000"/>
              </a:lnSpc>
              <a:buFontTx/>
              <a:buChar char="•"/>
              <a:defRPr/>
            </a:pP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M[1:n+1;  0:n]: 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存储优化解搜索代价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algn="l">
              <a:lnSpc>
                <a:spcPct val="150000"/>
              </a:lnSpc>
              <a:buFontTx/>
              <a:buChar char="•"/>
              <a:defRPr/>
            </a:pP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W[1: n+1;  0:n]: 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存储代价增量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algn="l">
              <a:lnSpc>
                <a:spcPct val="150000"/>
              </a:lnSpc>
              <a:buFontTx/>
              <a:buChar char="•"/>
              <a:defRPr/>
            </a:pP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Root[1:n; 1:n]:   root(</a:t>
            </a:r>
            <a:r>
              <a:rPr lang="en-US" altLang="zh-CN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j)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记录子问题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{</a:t>
            </a:r>
            <a:r>
              <a:rPr lang="en-US" altLang="zh-CN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sz="2000" b="1" baseline="-25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…, </a:t>
            </a:r>
            <a:r>
              <a:rPr lang="en-US" altLang="zh-CN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sz="2000" b="1" baseline="-25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}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优化解的根</a:t>
            </a:r>
            <a:endParaRPr lang="zh-CN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l">
              <a:defRPr/>
            </a:pPr>
            <a:r>
              <a:rPr lang="en-US" altLang="zh-CN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 </a:t>
            </a:r>
            <a:endParaRPr lang="en-US" altLang="zh-CN" sz="32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sz="36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3" name="Rectangle 5"/>
          <p:cNvSpPr>
            <a:spLocks noChangeArrowheads="1"/>
          </p:cNvSpPr>
          <p:nvPr/>
        </p:nvSpPr>
        <p:spPr bwMode="auto">
          <a:xfrm>
            <a:off x="3803650" y="6165850"/>
            <a:ext cx="1727200" cy="431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sp>
        <p:nvSpPr>
          <p:cNvPr id="49155" name="Text Box 5"/>
          <p:cNvSpPr txBox="1">
            <a:spLocks noChangeArrowheads="1"/>
          </p:cNvSpPr>
          <p:nvPr/>
        </p:nvSpPr>
        <p:spPr bwMode="auto">
          <a:xfrm>
            <a:off x="1656080" y="169545"/>
            <a:ext cx="659828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自下而上计算优化解的搜索代价</a:t>
            </a:r>
            <a:endParaRPr kumimoji="0" lang="zh-CN" altLang="en-US" b="1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500" name="Text Box 4"/>
          <p:cNvSpPr txBox="1">
            <a:spLocks noChangeArrowheads="1"/>
          </p:cNvSpPr>
          <p:nvPr/>
        </p:nvSpPr>
        <p:spPr bwMode="auto">
          <a:xfrm>
            <a:off x="834390" y="889000"/>
            <a:ext cx="7949565" cy="54648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Optimal-BST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Input:   </a:t>
            </a:r>
            <a:r>
              <a:rPr lang="en-US" altLang="zh-CN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K</a:t>
            </a:r>
            <a:r>
              <a:rPr lang="zh-CN" altLang="en-US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和</a:t>
            </a:r>
            <a:r>
              <a:rPr lang="en-US" altLang="zh-CN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Q</a:t>
            </a:r>
            <a:r>
              <a:rPr lang="zh-CN" altLang="en-US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的概率数组</a:t>
            </a:r>
            <a:r>
              <a:rPr lang="en-US" altLang="zh-CN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p</a:t>
            </a:r>
            <a:r>
              <a:rPr lang="zh-CN" altLang="en-US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、</a:t>
            </a:r>
            <a:r>
              <a:rPr lang="en-US" altLang="zh-CN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q</a:t>
            </a:r>
            <a:endParaRPr kumimoji="1" lang="en-US" altLang="zh-CN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0">
              <a:lnSpc>
                <a:spcPct val="100000"/>
              </a:lnSpc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Output:  </a:t>
            </a:r>
            <a:r>
              <a:rPr lang="zh-CN" altLang="en-US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搜索代价，</a:t>
            </a:r>
            <a:r>
              <a:rPr lang="zh-CN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根节点</a:t>
            </a:r>
            <a:endParaRPr lang="en-US" altLang="zh-CN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执行：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Optimal-BST</a:t>
            </a: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(p</a:t>
            </a:r>
            <a:r>
              <a:rPr lang="en-US" altLang="zh-CN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,</a:t>
            </a:r>
            <a:r>
              <a:rPr lang="en-US" altLang="zh-CN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q</a:t>
            </a: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)</a:t>
            </a:r>
            <a:endParaRPr lang="en-US" altLang="zh-CN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l">
              <a:lnSpc>
                <a:spcPct val="10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过程：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Optimal-BST(p, q)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l">
              <a:lnSpc>
                <a:spcPct val="100000"/>
              </a:lnSpc>
              <a:defRPr/>
            </a:pP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1.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n</a:t>
            </a:r>
            <a:r>
              <a:rPr lang="en-US" altLang="zh-CN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length</a:t>
            </a:r>
            <a:r>
              <a:rPr lang="en-US" altLang="zh-CN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(p)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l">
              <a:lnSpc>
                <a:spcPct val="100000"/>
              </a:lnSpc>
              <a:defRPr/>
            </a:pP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2.</a:t>
            </a: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For  </a:t>
            </a:r>
            <a:r>
              <a:rPr lang="en-US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1600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To  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n+1</a:t>
            </a: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Do</a:t>
            </a:r>
            <a:endParaRPr lang="en-US" altLang="zh-CN" sz="16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l">
              <a:lnSpc>
                <a:spcPct val="100000"/>
              </a:lnSpc>
              <a:defRPr/>
            </a:pP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3</a:t>
            </a: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.</a:t>
            </a: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	</a:t>
            </a:r>
            <a:r>
              <a:rPr lang="en-US" altLang="zh-CN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E(</a:t>
            </a:r>
            <a:r>
              <a:rPr lang="en-US" altLang="zh-CN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i-1) </a:t>
            </a:r>
            <a:r>
              <a:rPr lang="en-US" altLang="zh-CN" sz="160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q</a:t>
            </a:r>
            <a:r>
              <a:rPr lang="en-US" altLang="zh-CN" sz="16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i-1</a:t>
            </a:r>
            <a:r>
              <a:rPr lang="en-US" altLang="zh-CN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;</a:t>
            </a:r>
            <a:endParaRPr lang="en-US" altLang="zh-CN" sz="1600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l">
              <a:lnSpc>
                <a:spcPct val="100000"/>
              </a:lnSpc>
              <a:defRPr/>
            </a:pP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4.</a:t>
            </a:r>
            <a:r>
              <a:rPr lang="en-US" altLang="zh-CN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	W(</a:t>
            </a:r>
            <a:r>
              <a:rPr lang="en-US" altLang="zh-CN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i-1) </a:t>
            </a:r>
            <a:r>
              <a:rPr lang="en-US" altLang="zh-CN" sz="160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q</a:t>
            </a:r>
            <a:r>
              <a:rPr lang="en-US" altLang="zh-CN" sz="16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i-1</a:t>
            </a:r>
            <a:r>
              <a:rPr lang="en-US" altLang="zh-CN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;</a:t>
            </a:r>
            <a:endParaRPr lang="en-US" altLang="zh-CN" sz="1600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l">
              <a:lnSpc>
                <a:spcPct val="100000"/>
              </a:lnSpc>
              <a:defRPr/>
            </a:pP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5.</a:t>
            </a: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For 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l</a:t>
            </a:r>
            <a:r>
              <a:rPr lang="en-US" altLang="zh-CN" sz="1600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To  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Do</a:t>
            </a:r>
            <a:endParaRPr lang="en-US" altLang="zh-CN" sz="1600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l">
              <a:lnSpc>
                <a:spcPct val="100000"/>
              </a:lnSpc>
              <a:defRPr/>
            </a:pP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6.</a:t>
            </a: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	For   </a:t>
            </a:r>
            <a:r>
              <a:rPr lang="en-US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1600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To   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n-l+1</a:t>
            </a: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Do</a:t>
            </a:r>
            <a:endParaRPr lang="en-US" altLang="zh-CN" sz="1600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l">
              <a:lnSpc>
                <a:spcPct val="100000"/>
              </a:lnSpc>
              <a:defRPr/>
            </a:pP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7.</a:t>
            </a:r>
            <a:r>
              <a:rPr lang="en-US" altLang="zh-CN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		j</a:t>
            </a:r>
            <a:r>
              <a:rPr lang="en-US" altLang="zh-CN" sz="160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i+l-1;</a:t>
            </a:r>
            <a:endParaRPr lang="en-US" altLang="zh-CN" sz="1600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l">
              <a:lnSpc>
                <a:spcPct val="100000"/>
              </a:lnSpc>
              <a:defRPr/>
            </a:pP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8.</a:t>
            </a:r>
            <a:r>
              <a:rPr lang="en-US" altLang="zh-CN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		E(</a:t>
            </a:r>
            <a:r>
              <a:rPr lang="en-US" altLang="zh-CN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j)</a:t>
            </a:r>
            <a:r>
              <a:rPr lang="en-US" altLang="zh-CN" sz="160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;</a:t>
            </a:r>
            <a:endParaRPr lang="en-US" altLang="zh-CN" sz="1600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Symbol" panose="05050102010706020507" pitchFamily="18" charset="2"/>
            </a:endParaRPr>
          </a:p>
          <a:p>
            <a:pPr algn="l">
              <a:lnSpc>
                <a:spcPct val="100000"/>
              </a:lnSpc>
              <a:defRPr/>
            </a:pP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9.</a:t>
            </a:r>
            <a:r>
              <a:rPr lang="en-US" altLang="zh-CN" sz="16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			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W(</a:t>
            </a:r>
            <a:r>
              <a:rPr lang="en-US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i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, j)</a:t>
            </a:r>
            <a:r>
              <a:rPr lang="en-US" altLang="zh-CN" sz="1600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W(</a:t>
            </a:r>
            <a:r>
              <a:rPr lang="en-US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i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, j-1)+</a:t>
            </a:r>
            <a:r>
              <a:rPr lang="en-US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p</a:t>
            </a:r>
            <a:r>
              <a:rPr lang="en-US" altLang="zh-CN" sz="1600" baseline="-250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j</a:t>
            </a:r>
            <a:r>
              <a:rPr lang="en-US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+q</a:t>
            </a:r>
            <a:r>
              <a:rPr lang="en-US" altLang="zh-CN" sz="1600" baseline="-250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j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;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Symbol" panose="05050102010706020507" pitchFamily="18" charset="2"/>
            </a:endParaRPr>
          </a:p>
          <a:p>
            <a:pPr algn="l">
              <a:lnSpc>
                <a:spcPct val="100000"/>
              </a:lnSpc>
              <a:defRPr/>
            </a:pP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10.</a:t>
            </a: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			For  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r=</a:t>
            </a:r>
            <a:r>
              <a:rPr lang="en-US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i</a:t>
            </a: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 To  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j</a:t>
            </a: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  Do</a:t>
            </a:r>
            <a:endParaRPr lang="en-US" altLang="zh-CN" sz="1600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Symbol" panose="05050102010706020507" pitchFamily="18" charset="2"/>
            </a:endParaRPr>
          </a:p>
          <a:p>
            <a:pPr algn="l">
              <a:lnSpc>
                <a:spcPct val="100000"/>
              </a:lnSpc>
              <a:defRPr/>
            </a:pP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11.</a:t>
            </a:r>
            <a:r>
              <a:rPr lang="en-US" altLang="zh-CN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				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t</a:t>
            </a:r>
            <a:r>
              <a:rPr lang="en-US" altLang="zh-CN" sz="1600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E(</a:t>
            </a:r>
            <a:r>
              <a:rPr lang="en-US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i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, r-1)+E(r+1, j)+W(</a:t>
            </a:r>
            <a:r>
              <a:rPr lang="en-US" altLang="zh-CN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i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, j);</a:t>
            </a:r>
            <a:endParaRPr lang="en-US" altLang="zh-CN" sz="16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Symbol" panose="05050102010706020507" pitchFamily="18" charset="2"/>
            </a:endParaRPr>
          </a:p>
          <a:p>
            <a:pPr algn="l">
              <a:lnSpc>
                <a:spcPct val="100000"/>
              </a:lnSpc>
              <a:defRPr/>
            </a:pP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12.</a:t>
            </a:r>
            <a:r>
              <a:rPr lang="en-US" altLang="zh-CN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				</a:t>
            </a: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IF</a:t>
            </a:r>
            <a:r>
              <a:rPr lang="en-US" altLang="zh-CN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   t&lt;E(</a:t>
            </a:r>
            <a:r>
              <a:rPr lang="en-US" altLang="zh-CN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i</a:t>
            </a:r>
            <a:r>
              <a:rPr lang="en-US" altLang="zh-CN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, j) </a:t>
            </a: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Then</a:t>
            </a:r>
            <a:endParaRPr lang="en-US" altLang="zh-CN" sz="1600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Symbol" panose="05050102010706020507" pitchFamily="18" charset="2"/>
            </a:endParaRPr>
          </a:p>
          <a:p>
            <a:pPr algn="l">
              <a:lnSpc>
                <a:spcPct val="100000"/>
              </a:lnSpc>
              <a:defRPr/>
            </a:pP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13.</a:t>
            </a: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	</a:t>
            </a:r>
            <a:r>
              <a:rPr lang="en-US" altLang="zh-CN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				E(</a:t>
            </a:r>
            <a:r>
              <a:rPr lang="en-US" altLang="zh-CN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i</a:t>
            </a:r>
            <a:r>
              <a:rPr lang="en-US" altLang="zh-CN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, j)</a:t>
            </a:r>
            <a:r>
              <a:rPr lang="en-US" altLang="zh-CN" sz="160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t;  Root(</a:t>
            </a:r>
            <a:r>
              <a:rPr lang="en-US" altLang="zh-CN" sz="16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i</a:t>
            </a:r>
            <a:r>
              <a:rPr lang="en-US" altLang="zh-CN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, j)</a:t>
            </a:r>
            <a:r>
              <a:rPr lang="en-US" altLang="zh-CN" sz="160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r;</a:t>
            </a:r>
            <a:endParaRPr lang="en-US" altLang="zh-CN" sz="1600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Symbol" panose="05050102010706020507" pitchFamily="18" charset="2"/>
            </a:endParaRPr>
          </a:p>
          <a:p>
            <a:pPr algn="l">
              <a:lnSpc>
                <a:spcPct val="100000"/>
              </a:lnSpc>
              <a:defRPr/>
            </a:pPr>
            <a:r>
              <a:rPr lang="en-US" altLang="zh-CN" sz="1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14.</a:t>
            </a:r>
            <a:r>
              <a:rPr lang="en-US" altLang="zh-CN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	Return  E and  Root</a:t>
            </a:r>
            <a:endParaRPr lang="en-US" altLang="zh-CN" sz="2800" b="1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Symbol" panose="05050102010706020507" pitchFamily="18" charset="2"/>
            </a:endParaRPr>
          </a:p>
        </p:txBody>
      </p:sp>
      <p:sp>
        <p:nvSpPr>
          <p:cNvPr id="49155" name="Text Box 5"/>
          <p:cNvSpPr txBox="1">
            <a:spLocks noChangeArrowheads="1"/>
          </p:cNvSpPr>
          <p:nvPr/>
        </p:nvSpPr>
        <p:spPr bwMode="auto">
          <a:xfrm>
            <a:off x="1656080" y="169545"/>
            <a:ext cx="6598285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自下而上计算优化解的搜索代价</a:t>
            </a:r>
            <a:endParaRPr kumimoji="0" lang="zh-CN" altLang="en-US" b="1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0540" y="1078230"/>
            <a:ext cx="7437755" cy="464693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1" algn="just" eaLnBrk="1" hangingPunct="1">
              <a:lnSpc>
                <a:spcPct val="150000"/>
              </a:lnSpc>
              <a:buClrTx/>
              <a:buSzTx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分析优化解的结构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递归地定义最优解的代价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自底向上地计算优化解的代价保存之，并获取构造最优解的信息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根据构造最优解的信息构造优化解</a:t>
            </a:r>
            <a:r>
              <a:rPr lang="zh-CN" altLang="en-US" sz="3200" b="1" dirty="0">
                <a:solidFill>
                  <a:schemeClr val="tx2"/>
                </a:solidFill>
                <a:latin typeface="+mn-ea"/>
              </a:rPr>
              <a:t> </a:t>
            </a:r>
            <a:endParaRPr lang="en-US" altLang="zh-CN" sz="32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61715" y="213995"/>
            <a:ext cx="2926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使用动态规划</a:t>
            </a:r>
            <a:endParaRPr kumimoji="1" lang="zh-CN" altLang="en-US" sz="4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6789518" y="4183064"/>
            <a:ext cx="902677" cy="454634"/>
          </a:xfrm>
          <a:prstGeom prst="lef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48" name="Text Box 4"/>
          <p:cNvSpPr txBox="1">
            <a:spLocks noChangeArrowheads="1"/>
          </p:cNvSpPr>
          <p:nvPr/>
        </p:nvSpPr>
        <p:spPr bwMode="auto">
          <a:xfrm>
            <a:off x="2139950" y="2798763"/>
            <a:ext cx="5130800" cy="132207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思考：优化解的构造算法</a:t>
            </a:r>
            <a:endParaRPr lang="zh-CN" altLang="en-US" sz="4000" b="1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5877" y="940754"/>
            <a:ext cx="6507768" cy="43643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724535"/>
            <a:ext cx="8726170" cy="327660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矩阵链乘法的代价与计算顺序的关系</a:t>
            </a:r>
            <a:endParaRPr lang="zh-CN" altLang="en-US" b="1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设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b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=10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100</a:t>
            </a: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矩阵, 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b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=100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5</a:t>
            </a: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矩阵, 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b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3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=5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50</a:t>
            </a: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矩阵</a:t>
            </a:r>
            <a:endParaRPr lang="zh-CN" altLang="en-US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T((A</a:t>
            </a:r>
            <a:r>
              <a:rPr lang="en-US" altLang="zh-CN" b="1" baseline="-25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b="1" baseline="-25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b="1" baseline="-25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3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)=10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100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5+10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5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50=</a:t>
            </a:r>
            <a:r>
              <a:rPr lang="en-US" altLang="zh-CN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7500</a:t>
            </a:r>
            <a:endParaRPr lang="en-US" altLang="zh-CN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T(A</a:t>
            </a:r>
            <a:r>
              <a:rPr lang="en-US" altLang="zh-CN" b="1" baseline="-25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(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b="1" baseline="-25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b="1" baseline="-25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3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))=100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5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50+10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100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50=</a:t>
            </a:r>
            <a:r>
              <a:rPr lang="en-US" altLang="zh-CN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75000</a:t>
            </a:r>
            <a:endParaRPr lang="en-US" altLang="zh-CN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656388" name="Text Box 4"/>
          <p:cNvSpPr txBox="1">
            <a:spLocks noChangeArrowheads="1"/>
          </p:cNvSpPr>
          <p:nvPr/>
        </p:nvSpPr>
        <p:spPr bwMode="auto">
          <a:xfrm>
            <a:off x="647700" y="4301490"/>
            <a:ext cx="7904728" cy="707886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结论: 不同计算顺序有不同的代价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65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6388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23" name="Rectangle 15"/>
          <p:cNvSpPr>
            <a:spLocks noChangeArrowheads="1"/>
          </p:cNvSpPr>
          <p:nvPr/>
        </p:nvSpPr>
        <p:spPr bwMode="auto">
          <a:xfrm>
            <a:off x="1051278" y="3716339"/>
            <a:ext cx="7772400" cy="2532061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Tx/>
              <a:buNone/>
              <a:defRPr/>
            </a:pPr>
            <a:r>
              <a:rPr lang="en-US" altLang="zh-CN" b="1" i="1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p(n)=</a:t>
            </a:r>
            <a:r>
              <a:rPr lang="en-US" altLang="zh-CN" b="1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1                         if  </a:t>
            </a:r>
            <a:r>
              <a:rPr lang="en-US" altLang="zh-CN" b="1" i="1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n</a:t>
            </a:r>
            <a:r>
              <a:rPr lang="en-US" altLang="zh-CN" b="1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=1</a:t>
            </a:r>
            <a:endParaRPr lang="en-US" altLang="zh-CN" b="1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pPr algn="just">
              <a:buFontTx/>
              <a:buNone/>
              <a:defRPr/>
            </a:pPr>
            <a:r>
              <a:rPr lang="en-US" altLang="zh-CN" b="1" i="1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p(n)=</a:t>
            </a:r>
            <a:r>
              <a:rPr lang="en-US" altLang="zh-CN" b="1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                           if </a:t>
            </a:r>
            <a:r>
              <a:rPr lang="en-US" altLang="zh-CN" b="1" i="1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n</a:t>
            </a:r>
            <a:r>
              <a:rPr lang="en-US" altLang="zh-CN" b="1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&gt;1</a:t>
            </a:r>
            <a:endParaRPr lang="en-US" altLang="zh-CN" b="1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pPr lvl="3">
              <a:buFontTx/>
              <a:buNone/>
              <a:defRPr/>
            </a:pPr>
            <a:endParaRPr lang="en-US" altLang="zh-CN" b="1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pPr>
              <a:buFontTx/>
              <a:buNone/>
              <a:defRPr/>
            </a:pPr>
            <a:r>
              <a:rPr lang="en-US" altLang="zh-CN" b="1" i="1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p(n)=C(n-1)=</a:t>
            </a:r>
            <a:r>
              <a:rPr lang="en-US" altLang="zh-CN" b="1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Catalan</a:t>
            </a:r>
            <a:r>
              <a:rPr lang="zh-CN" altLang="en-US" b="1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数=                    =</a:t>
            </a:r>
            <a:r>
              <a:rPr lang="en-US" altLang="zh-CN" b="1" i="1" dirty="0">
                <a:latin typeface="Times New Roman" panose="02020603050405020304" charset="0"/>
                <a:ea typeface="+mn-ea"/>
                <a:cs typeface="Times New Roman" panose="02020603050405020304" charset="0"/>
                <a:sym typeface="Symbol" panose="05050102010706020507" pitchFamily="18" charset="2"/>
              </a:rPr>
              <a:t></a:t>
            </a:r>
            <a:r>
              <a:rPr lang="en-US" altLang="zh-CN" b="1" i="1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(4</a:t>
            </a:r>
            <a:r>
              <a:rPr lang="en-US" altLang="zh-CN" b="1" i="1" baseline="30000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n</a:t>
            </a:r>
            <a:r>
              <a:rPr lang="en-US" altLang="zh-CN" b="1" i="1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/n</a:t>
            </a:r>
            <a:r>
              <a:rPr lang="en-US" altLang="zh-CN" b="1" i="1" baseline="30000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3/2</a:t>
            </a:r>
            <a:r>
              <a:rPr lang="en-US" altLang="zh-CN" b="1" i="1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)</a:t>
            </a:r>
            <a:r>
              <a:rPr lang="en-US" altLang="zh-CN" b="1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</a:t>
            </a:r>
            <a:endParaRPr lang="en-US" altLang="zh-CN" b="1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657411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75615" y="981075"/>
            <a:ext cx="8256270" cy="2506980"/>
          </a:xfr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just" eaLnBrk="1" hangingPunct="1">
              <a:defRPr/>
            </a:pPr>
            <a:r>
              <a:rPr lang="zh-CN" altLang="en-US" sz="36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矩阵链乘法优化问题的解空间</a:t>
            </a:r>
            <a:endParaRPr lang="zh-CN" altLang="en-US" sz="3600" b="1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设</a:t>
            </a:r>
            <a:r>
              <a:rPr lang="en-US" altLang="zh-CN" sz="32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p(n)=</a:t>
            </a:r>
            <a:r>
              <a:rPr lang="zh-CN" altLang="en-US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计算</a:t>
            </a:r>
            <a:r>
              <a:rPr lang="en-US" altLang="zh-CN" sz="32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zh-CN" altLang="en-US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个矩阵乘积的方法数</a:t>
            </a:r>
            <a:endParaRPr lang="zh-CN" altLang="en-US" sz="3200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buFont typeface="Arial" panose="020B0604020202020204" pitchFamily="34" charset="0"/>
              <a:buChar char="•"/>
              <a:defRPr/>
            </a:pPr>
            <a:r>
              <a:rPr lang="en-US" altLang="zh-CN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en-US" altLang="zh-CN" sz="32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p(n)</a:t>
            </a:r>
            <a:r>
              <a:rPr lang="zh-CN" altLang="en-US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的递归方程</a:t>
            </a:r>
            <a:endParaRPr lang="zh-CN" altLang="en-US" sz="3200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graphicFrame>
        <p:nvGraphicFramePr>
          <p:cNvPr id="657427" name="Object 19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883834" y="4076701"/>
          <a:ext cx="2111022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4" name="" r:id="rId1" imgW="1040765" imgH="431800" progId="Equation.2">
                  <p:embed/>
                </p:oleObj>
              </mc:Choice>
              <mc:Fallback>
                <p:oleObj name="" r:id="rId1" imgW="1040765" imgH="431800" progId="Equation.2">
                  <p:embed/>
                  <p:pic>
                    <p:nvPicPr>
                      <p:cNvPr id="0" name="图片 418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3834" y="4076701"/>
                        <a:ext cx="2111022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6" name="Rectangle 13"/>
          <p:cNvSpPr>
            <a:spLocks noChangeArrowheads="1"/>
          </p:cNvSpPr>
          <p:nvPr/>
        </p:nvSpPr>
        <p:spPr bwMode="auto">
          <a:xfrm>
            <a:off x="3869267" y="3233738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eaLnBrk="1" hangingPunct="1"/>
            <a:endParaRPr lang="zh-CN" altLang="en-US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657422" name="Text Box 14"/>
          <p:cNvSpPr txBox="1">
            <a:spLocks noChangeArrowheads="1"/>
          </p:cNvSpPr>
          <p:nvPr/>
        </p:nvSpPr>
        <p:spPr bwMode="auto">
          <a:xfrm>
            <a:off x="2331156" y="2852739"/>
            <a:ext cx="523893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i="1">
                <a:solidFill>
                  <a:srgbClr val="663300"/>
                </a:solidFill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3200" b="1" i="1">
                <a:solidFill>
                  <a:srgbClr val="66330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3200" b="1" i="1" baseline="-25000">
                <a:solidFill>
                  <a:srgbClr val="663300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sz="3200" b="1" i="1">
                <a:solidFill>
                  <a:srgbClr val="6633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b="1" i="1">
                <a:solidFill>
                  <a:srgbClr val="663300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…</a:t>
            </a:r>
            <a:r>
              <a:rPr lang="en-US" altLang="zh-CN" sz="3200" b="1" i="1">
                <a:solidFill>
                  <a:srgbClr val="663300"/>
                </a:solidFill>
                <a:latin typeface="Times New Roman" panose="02020603050405020304" charset="0"/>
                <a:cs typeface="Times New Roman" panose="02020603050405020304" charset="0"/>
              </a:rPr>
              <a:t> A</a:t>
            </a:r>
            <a:r>
              <a:rPr lang="en-US" altLang="zh-CN" sz="3200" b="1" i="1" baseline="-25000">
                <a:solidFill>
                  <a:srgbClr val="663300"/>
                </a:solidFill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en-US" altLang="zh-CN" sz="3200" b="1" i="1">
                <a:solidFill>
                  <a:srgbClr val="663300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r>
              <a:rPr lang="en-US" altLang="zh-CN" sz="3200" b="1" i="1">
                <a:solidFill>
                  <a:srgbClr val="663300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(A</a:t>
            </a:r>
            <a:r>
              <a:rPr lang="en-US" altLang="zh-CN" sz="3200" b="1" i="1" baseline="-25000">
                <a:solidFill>
                  <a:srgbClr val="663300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k+1</a:t>
            </a:r>
            <a:r>
              <a:rPr lang="en-US" altLang="zh-CN" sz="3200" b="1" i="1">
                <a:solidFill>
                  <a:srgbClr val="663300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…A</a:t>
            </a:r>
            <a:r>
              <a:rPr lang="en-US" altLang="zh-CN" sz="3200" b="1" i="1" baseline="-25000">
                <a:solidFill>
                  <a:srgbClr val="663300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n</a:t>
            </a:r>
            <a:r>
              <a:rPr lang="en-US" altLang="zh-CN" sz="3200" b="1" i="1">
                <a:solidFill>
                  <a:srgbClr val="663300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)</a:t>
            </a:r>
            <a:endParaRPr lang="en-US" altLang="zh-CN" sz="3200" b="1" i="1">
              <a:solidFill>
                <a:srgbClr val="663300"/>
              </a:solidFill>
              <a:latin typeface="Times New Roman" panose="02020603050405020304" charset="0"/>
              <a:cs typeface="Times New Roman" panose="02020603050405020304" charset="0"/>
              <a:sym typeface="Symbol" panose="05050102010706020507" pitchFamily="18" charset="2"/>
            </a:endParaRPr>
          </a:p>
        </p:txBody>
      </p:sp>
      <p:graphicFrame>
        <p:nvGraphicFramePr>
          <p:cNvPr id="657430" name="Object 2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486400" y="5105400"/>
          <a:ext cx="1600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5" name="" r:id="rId3" imgW="647700" imgH="393700" progId="Equation.3">
                  <p:embed/>
                </p:oleObj>
              </mc:Choice>
              <mc:Fallback>
                <p:oleObj name="" r:id="rId3" imgW="647700" imgH="393700" progId="Equation.3">
                  <p:embed/>
                  <p:pic>
                    <p:nvPicPr>
                      <p:cNvPr id="0" name="图片 418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5105400"/>
                        <a:ext cx="16002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7433" name="Text Box 25"/>
          <p:cNvSpPr txBox="1">
            <a:spLocks noChangeArrowheads="1"/>
          </p:cNvSpPr>
          <p:nvPr/>
        </p:nvSpPr>
        <p:spPr bwMode="auto">
          <a:xfrm>
            <a:off x="381564" y="2727009"/>
            <a:ext cx="8534400" cy="13220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kumimoji="1"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如此之大的解空间是无法用枚举方法求出最优解的</a:t>
            </a:r>
            <a:r>
              <a:rPr kumimoji="1"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！</a:t>
            </a:r>
            <a:r>
              <a:rPr kumimoji="1"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kumimoji="1"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7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7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7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7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57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57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57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57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57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57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7423" grpId="0" animBg="1"/>
      <p:bldP spid="657422" grpId="0"/>
      <p:bldP spid="657433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10030" y="1737360"/>
            <a:ext cx="6913033" cy="2874962"/>
          </a:xfrm>
          <a:solidFill>
            <a:schemeClr val="bg1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分析优化解的结构</a:t>
            </a:r>
            <a:endParaRPr lang="zh-CN" altLang="en-US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递归地定义最优解的代价</a:t>
            </a:r>
            <a:endParaRPr lang="zh-CN" altLang="en-US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自底向上地计算优化解的代价保存之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</a:t>
            </a: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并获取构造最优解的信息</a:t>
            </a:r>
            <a:endParaRPr lang="zh-CN" altLang="en-US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根据构造最优解的信息构造优化解</a:t>
            </a:r>
            <a:r>
              <a:rPr lang="zh-CN" alt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96390" y="334010"/>
            <a:ext cx="65836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eaLnBrk="1" hangingPunct="1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矩阵链乘法问题的</a:t>
            </a:r>
            <a:r>
              <a:rPr kumimoji="1" lang="zh-CN" altLang="en-US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动态规划算法</a:t>
            </a:r>
            <a:endParaRPr kumimoji="1" lang="zh-CN" altLang="en-US" sz="3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6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6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6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6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06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06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2044" y="1341438"/>
            <a:ext cx="8466667" cy="4608512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just" eaLnBrk="1" hangingPunct="1">
              <a:defRPr/>
            </a:pPr>
            <a:r>
              <a:rPr lang="zh-CN" altLang="en-US" sz="36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两个记号</a:t>
            </a:r>
            <a:endParaRPr lang="zh-CN" altLang="en-US" sz="3600" b="1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defRPr/>
            </a:pPr>
            <a:r>
              <a:rPr lang="en-US" altLang="zh-CN" sz="32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3200" b="1" i="1" baseline="-2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i-j</a:t>
            </a:r>
            <a:r>
              <a:rPr lang="en-US" altLang="zh-CN" sz="32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=A</a:t>
            </a:r>
            <a:r>
              <a:rPr lang="en-US" altLang="zh-CN" sz="3200" b="1" i="1" baseline="-2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32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sz="32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3200" b="1" i="1" baseline="-2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i+1</a:t>
            </a:r>
            <a:r>
              <a:rPr lang="en-US" altLang="zh-CN" sz="32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sz="32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....</a:t>
            </a:r>
            <a:r>
              <a:rPr lang="en-US" altLang="zh-CN" sz="32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sz="3200" b="1" i="1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3200" b="1" i="1" baseline="-20000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endParaRPr lang="en-US" altLang="zh-CN" sz="3200" b="1" i="1" baseline="-20000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defRPr/>
            </a:pPr>
            <a:r>
              <a:rPr lang="en-US" altLang="zh-CN" sz="32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cost(A</a:t>
            </a:r>
            <a:r>
              <a:rPr lang="en-US" altLang="zh-CN" sz="3200" b="1" i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i-j </a:t>
            </a:r>
            <a:r>
              <a:rPr lang="en-US" altLang="zh-CN" sz="32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)=</a:t>
            </a:r>
            <a:r>
              <a:rPr lang="zh-CN" altLang="en-US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计算</a:t>
            </a:r>
            <a:r>
              <a:rPr lang="en-US" altLang="zh-CN" sz="32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3200" b="1" i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i-j</a:t>
            </a:r>
            <a:r>
              <a:rPr lang="zh-CN" altLang="en-US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的代价</a:t>
            </a:r>
            <a:endParaRPr lang="zh-CN" altLang="en-US" sz="3200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just" eaLnBrk="1" hangingPunct="1">
              <a:defRPr/>
            </a:pPr>
            <a:r>
              <a:rPr lang="zh-CN" altLang="en-US" sz="36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优化解的结构</a:t>
            </a:r>
            <a:endParaRPr lang="zh-CN" altLang="en-US" sz="3600" b="1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defRPr/>
            </a:pPr>
            <a:r>
              <a:rPr lang="zh-CN" altLang="en-US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若计算</a:t>
            </a:r>
            <a:r>
              <a:rPr lang="en-US" altLang="zh-CN" sz="32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3200" b="1" i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3200" b="1" i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</a:t>
            </a:r>
            <a:r>
              <a:rPr lang="en-US" altLang="zh-CN" sz="3200" b="1" i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zh-CN" altLang="en-US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的优化顺序在</a:t>
            </a:r>
            <a:r>
              <a:rPr lang="en-US" altLang="zh-CN" sz="32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zh-CN" altLang="en-US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处断开矩阵链</a:t>
            </a:r>
            <a:r>
              <a:rPr lang="en-US" altLang="zh-CN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</a:t>
            </a:r>
            <a:r>
              <a:rPr lang="zh-CN" altLang="en-US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即</a:t>
            </a:r>
            <a:r>
              <a:rPr lang="en-US" altLang="zh-CN" sz="3200" b="1" i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3200" b="1" i="1" baseline="-30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3200" b="1" i="1" baseline="-30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</a:t>
            </a:r>
            <a:r>
              <a:rPr lang="en-US" altLang="zh-CN" sz="3200" b="1" i="1" baseline="-30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sz="3200" b="1" i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=A</a:t>
            </a:r>
            <a:r>
              <a:rPr lang="en-US" altLang="zh-CN" sz="3200" b="1" i="1" baseline="-30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3200" b="1" i="1" baseline="-30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</a:t>
            </a:r>
            <a:r>
              <a:rPr lang="en-US" altLang="zh-CN" sz="3200" b="1" i="1" baseline="-30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sz="3200" b="1" i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sz="3200" b="1" i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3200" b="1" i="1" baseline="-30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k+1</a:t>
            </a:r>
            <a:r>
              <a:rPr lang="en-US" altLang="zh-CN" sz="3200" b="1" i="1" baseline="-30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</a:t>
            </a:r>
            <a:r>
              <a:rPr lang="en-US" altLang="zh-CN" sz="3200" b="1" i="1" baseline="-30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zh-CN" altLang="en-US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，则在</a:t>
            </a:r>
            <a:r>
              <a:rPr lang="en-US" altLang="zh-CN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3200" b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3200" b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</a:t>
            </a:r>
            <a:r>
              <a:rPr lang="en-US" altLang="zh-CN" sz="3200" b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zh-CN" altLang="en-US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的优化顺序中，对应于子问题</a:t>
            </a:r>
            <a:r>
              <a:rPr lang="en-US" altLang="zh-CN" sz="32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3200" b="1" i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3200" b="1" i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</a:t>
            </a:r>
            <a:r>
              <a:rPr lang="en-US" altLang="zh-CN" sz="3200" b="1" i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zh-CN" altLang="en-US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的解必须是</a:t>
            </a:r>
            <a:r>
              <a:rPr lang="en-US" altLang="zh-CN" sz="32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3200" b="1" i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1</a:t>
            </a:r>
            <a:r>
              <a:rPr lang="en-US" altLang="zh-CN" sz="3200" b="1" i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</a:t>
            </a:r>
            <a:r>
              <a:rPr lang="en-US" altLang="zh-CN" sz="3200" b="1" i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k</a:t>
            </a:r>
            <a:r>
              <a:rPr lang="zh-CN" altLang="en-US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的优化解，对应于子问题</a:t>
            </a:r>
            <a:r>
              <a:rPr lang="en-US" altLang="zh-CN" sz="32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3200" b="1" i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k+1</a:t>
            </a:r>
            <a:r>
              <a:rPr lang="en-US" altLang="zh-CN" sz="3200" b="1" i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</a:t>
            </a:r>
            <a:r>
              <a:rPr lang="en-US" altLang="zh-CN" sz="3200" b="1" i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zh-CN" altLang="en-US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的解必须是</a:t>
            </a:r>
            <a:r>
              <a:rPr lang="en-US" altLang="zh-CN" sz="32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3200" b="1" i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k+1</a:t>
            </a:r>
            <a:r>
              <a:rPr lang="en-US" altLang="zh-CN" sz="3200" b="1" i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</a:t>
            </a:r>
            <a:r>
              <a:rPr lang="en-US" altLang="zh-CN" sz="3200" b="1" i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zh-CN" altLang="en-US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的优化解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21572" name="Text Box 4"/>
          <p:cNvSpPr txBox="1">
            <a:spLocks noChangeArrowheads="1"/>
          </p:cNvSpPr>
          <p:nvPr/>
        </p:nvSpPr>
        <p:spPr bwMode="auto">
          <a:xfrm>
            <a:off x="2804795" y="288290"/>
            <a:ext cx="401701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分析优化解的结构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621576" name="Text Box 8"/>
          <p:cNvSpPr txBox="1">
            <a:spLocks noChangeArrowheads="1"/>
          </p:cNvSpPr>
          <p:nvPr/>
        </p:nvSpPr>
        <p:spPr bwMode="auto">
          <a:xfrm>
            <a:off x="942340" y="3392170"/>
            <a:ext cx="7296855" cy="1198880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具有优化子结构：</a:t>
            </a:r>
            <a:endParaRPr lang="zh-CN" altLang="en-US" sz="3600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charset="0"/>
            </a:endParaRPr>
          </a:p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问题的优化解包括子问题优化解</a:t>
            </a:r>
            <a:endParaRPr lang="zh-CN" altLang="en-US" sz="3600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1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1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1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1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21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1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576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6" name="Rectangle 4"/>
          <p:cNvSpPr>
            <a:spLocks noChangeArrowheads="1"/>
          </p:cNvSpPr>
          <p:nvPr/>
        </p:nvSpPr>
        <p:spPr bwMode="auto">
          <a:xfrm>
            <a:off x="0" y="0"/>
            <a:ext cx="3996267" cy="11255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4" algn="just">
              <a:buFontTx/>
              <a:buNone/>
              <a:defRPr/>
            </a:pPr>
            <a:endParaRPr lang="zh-CN" altLang="en-US" sz="2400" b="1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pPr algn="just">
              <a:defRPr/>
            </a:pPr>
            <a:r>
              <a:rPr lang="zh-CN" altLang="en-US" sz="3600" b="1" dirty="0"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子问题重叠性</a:t>
            </a:r>
            <a:endParaRPr lang="zh-CN" altLang="en-US" sz="3600" b="1" dirty="0">
              <a:latin typeface="华文细黑" panose="02010600040101010101" charset="-122"/>
              <a:ea typeface="华文细黑" panose="02010600040101010101" charset="-122"/>
              <a:cs typeface="Times New Roman" panose="02020603050405020304" charset="0"/>
            </a:endParaRPr>
          </a:p>
        </p:txBody>
      </p:sp>
      <p:sp>
        <p:nvSpPr>
          <p:cNvPr id="704517" name="Text Box 5"/>
          <p:cNvSpPr txBox="1">
            <a:spLocks noChangeArrowheads="1"/>
          </p:cNvSpPr>
          <p:nvPr/>
        </p:nvSpPr>
        <p:spPr bwMode="auto">
          <a:xfrm>
            <a:off x="3524956" y="1125538"/>
            <a:ext cx="2212465" cy="52322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4</a:t>
            </a:r>
            <a:endParaRPr lang="en-US" altLang="zh-CN" sz="2800" b="1" i="1" baseline="-2500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04518" name="Text Box 6"/>
          <p:cNvSpPr txBox="1">
            <a:spLocks noChangeArrowheads="1"/>
          </p:cNvSpPr>
          <p:nvPr/>
        </p:nvSpPr>
        <p:spPr bwMode="auto">
          <a:xfrm>
            <a:off x="412044" y="2792413"/>
            <a:ext cx="2693366" cy="52322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(A</a:t>
            </a:r>
            <a:r>
              <a:rPr lang="en-US" altLang="zh-CN" sz="28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(A</a:t>
            </a:r>
            <a:r>
              <a:rPr lang="en-US" altLang="zh-CN" sz="28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4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altLang="zh-CN" sz="2800" b="1" i="1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04519" name="Text Box 7"/>
          <p:cNvSpPr txBox="1">
            <a:spLocks noChangeArrowheads="1"/>
          </p:cNvSpPr>
          <p:nvPr/>
        </p:nvSpPr>
        <p:spPr bwMode="auto">
          <a:xfrm>
            <a:off x="3306234" y="2792413"/>
            <a:ext cx="2826415" cy="52322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(A</a:t>
            </a:r>
            <a:r>
              <a:rPr lang="en-US" altLang="zh-CN" sz="28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(A</a:t>
            </a:r>
            <a:r>
              <a:rPr lang="en-US" altLang="zh-CN" sz="28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4 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altLang="zh-CN" sz="2800" b="1" i="1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04520" name="Text Box 8"/>
          <p:cNvSpPr txBox="1">
            <a:spLocks noChangeArrowheads="1"/>
          </p:cNvSpPr>
          <p:nvPr/>
        </p:nvSpPr>
        <p:spPr bwMode="auto">
          <a:xfrm>
            <a:off x="6237111" y="2792413"/>
            <a:ext cx="2842445" cy="52322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(A</a:t>
            </a:r>
            <a:r>
              <a:rPr lang="en-US" altLang="zh-CN" sz="28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(A</a:t>
            </a:r>
            <a:r>
              <a:rPr lang="en-US" altLang="zh-CN" sz="28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4 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altLang="zh-CN" sz="2800" b="1" i="1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704532" name="Group 20"/>
          <p:cNvGrpSpPr/>
          <p:nvPr/>
        </p:nvGrpSpPr>
        <p:grpSpPr bwMode="auto">
          <a:xfrm>
            <a:off x="220134" y="4521204"/>
            <a:ext cx="2888544" cy="523876"/>
            <a:chOff x="65" y="2060"/>
            <a:chExt cx="2047" cy="330"/>
          </a:xfrm>
        </p:grpSpPr>
        <p:sp>
          <p:nvSpPr>
            <p:cNvPr id="704525" name="Text Box 13"/>
            <p:cNvSpPr txBox="1">
              <a:spLocks noChangeArrowheads="1"/>
            </p:cNvSpPr>
            <p:nvPr/>
          </p:nvSpPr>
          <p:spPr bwMode="auto">
            <a:xfrm>
              <a:off x="65" y="2060"/>
              <a:ext cx="950" cy="33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 i="1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(A</a:t>
              </a:r>
              <a:r>
                <a:rPr lang="en-US" altLang="zh-CN" sz="2800" b="1" i="1" baseline="-2500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r>
                <a:rPr lang="en-US" altLang="zh-CN" sz="2800" b="1" i="1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  <a:sym typeface="Symbol" panose="05050102010706020507" pitchFamily="18" charset="2"/>
                </a:rPr>
                <a:t></a:t>
              </a:r>
              <a:r>
                <a:rPr lang="en-US" altLang="zh-CN" sz="2800" b="1" i="1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A</a:t>
              </a:r>
              <a:r>
                <a:rPr lang="en-US" altLang="zh-CN" sz="2800" b="1" i="1" baseline="-2500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r>
                <a:rPr lang="en-US" altLang="zh-CN" sz="2800" b="1" i="1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)</a:t>
              </a:r>
              <a:endPara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704526" name="Text Box 14"/>
            <p:cNvSpPr txBox="1">
              <a:spLocks noChangeArrowheads="1"/>
            </p:cNvSpPr>
            <p:nvPr/>
          </p:nvSpPr>
          <p:spPr bwMode="auto">
            <a:xfrm>
              <a:off x="1108" y="2060"/>
              <a:ext cx="1004" cy="33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(A</a:t>
              </a:r>
              <a:r>
                <a:rPr lang="en-US" altLang="zh-CN" sz="2800" b="1" i="1" baseline="-25000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  <a:sym typeface="Symbol" panose="05050102010706020507" pitchFamily="18" charset="2"/>
                </a:rPr>
                <a:t></a:t>
              </a: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 A</a:t>
              </a:r>
              <a:r>
                <a:rPr lang="en-US" altLang="zh-CN" sz="2800" b="1" i="1" baseline="-25000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)</a:t>
              </a:r>
              <a:endParaRPr lang="en-US" altLang="zh-CN" sz="2800" b="1" i="1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704533" name="Group 21"/>
          <p:cNvGrpSpPr/>
          <p:nvPr/>
        </p:nvGrpSpPr>
        <p:grpSpPr bwMode="auto">
          <a:xfrm>
            <a:off x="3163712" y="4506916"/>
            <a:ext cx="2858911" cy="538163"/>
            <a:chOff x="2209" y="2060"/>
            <a:chExt cx="2026" cy="339"/>
          </a:xfrm>
        </p:grpSpPr>
        <p:sp>
          <p:nvSpPr>
            <p:cNvPr id="704527" name="Text Box 15"/>
            <p:cNvSpPr txBox="1">
              <a:spLocks noChangeArrowheads="1"/>
            </p:cNvSpPr>
            <p:nvPr/>
          </p:nvSpPr>
          <p:spPr bwMode="auto">
            <a:xfrm>
              <a:off x="2209" y="2060"/>
              <a:ext cx="1004" cy="33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(A</a:t>
              </a:r>
              <a:r>
                <a:rPr lang="en-US" altLang="zh-CN" sz="2800" b="1" i="1" baseline="-25000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  <a:sym typeface="Symbol" panose="05050102010706020507" pitchFamily="18" charset="2"/>
                </a:rPr>
                <a:t></a:t>
              </a: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 A</a:t>
              </a:r>
              <a:r>
                <a:rPr lang="en-US" altLang="zh-CN" sz="2800" b="1" i="1" baseline="-25000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)</a:t>
              </a:r>
              <a:endParaRPr lang="en-US" altLang="zh-CN" sz="2800" b="1" i="1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704528" name="Text Box 16"/>
            <p:cNvSpPr txBox="1">
              <a:spLocks noChangeArrowheads="1"/>
            </p:cNvSpPr>
            <p:nvPr/>
          </p:nvSpPr>
          <p:spPr bwMode="auto">
            <a:xfrm>
              <a:off x="3285" y="2069"/>
              <a:ext cx="950" cy="33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(A</a:t>
              </a:r>
              <a:r>
                <a:rPr lang="en-US" altLang="zh-CN" sz="2800" b="1" i="1" baseline="-25000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  <a:sym typeface="Symbol" panose="05050102010706020507" pitchFamily="18" charset="2"/>
                </a:rPr>
                <a:t></a:t>
              </a: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A</a:t>
              </a:r>
              <a:r>
                <a:rPr lang="en-US" altLang="zh-CN" sz="2800" b="1" i="1" baseline="-25000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)</a:t>
              </a:r>
              <a:endParaRPr lang="en-US" altLang="zh-CN" sz="2800" b="1" i="1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704537" name="Group 25"/>
          <p:cNvGrpSpPr/>
          <p:nvPr/>
        </p:nvGrpSpPr>
        <p:grpSpPr bwMode="auto">
          <a:xfrm>
            <a:off x="6204656" y="4506917"/>
            <a:ext cx="2792588" cy="536575"/>
            <a:chOff x="4306" y="2777"/>
            <a:chExt cx="1979" cy="338"/>
          </a:xfrm>
        </p:grpSpPr>
        <p:sp>
          <p:nvSpPr>
            <p:cNvPr id="704529" name="Text Box 17"/>
            <p:cNvSpPr txBox="1">
              <a:spLocks noChangeArrowheads="1"/>
            </p:cNvSpPr>
            <p:nvPr/>
          </p:nvSpPr>
          <p:spPr bwMode="auto">
            <a:xfrm>
              <a:off x="4306" y="2777"/>
              <a:ext cx="950" cy="33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(A</a:t>
              </a:r>
              <a:r>
                <a:rPr lang="en-US" altLang="zh-CN" sz="2800" b="1" i="1" baseline="-25000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  <a:sym typeface="Symbol" panose="05050102010706020507" pitchFamily="18" charset="2"/>
                </a:rPr>
                <a:t></a:t>
              </a: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A</a:t>
              </a:r>
              <a:r>
                <a:rPr lang="en-US" altLang="zh-CN" sz="2800" b="1" i="1" baseline="-25000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)</a:t>
              </a:r>
              <a:endParaRPr lang="en-US" altLang="zh-CN" sz="2800" b="1" i="1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704530" name="Text Box 18"/>
            <p:cNvSpPr txBox="1">
              <a:spLocks noChangeArrowheads="1"/>
            </p:cNvSpPr>
            <p:nvPr/>
          </p:nvSpPr>
          <p:spPr bwMode="auto">
            <a:xfrm>
              <a:off x="5349" y="2786"/>
              <a:ext cx="936" cy="329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 i="1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(A</a:t>
              </a:r>
              <a:r>
                <a:rPr lang="en-US" altLang="zh-CN" sz="2800" b="1" i="1" baseline="-2500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r>
                <a:rPr lang="en-US" altLang="zh-CN" sz="2800" b="1" i="1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  <a:sym typeface="Symbol" panose="05050102010706020507" pitchFamily="18" charset="2"/>
                </a:rPr>
                <a:t></a:t>
              </a:r>
              <a:r>
                <a:rPr lang="en-US" altLang="zh-CN" sz="2800" b="1" i="1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A</a:t>
              </a:r>
              <a:r>
                <a:rPr lang="en-US" altLang="zh-CN" sz="2800" b="1" i="1" baseline="-2500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r>
                <a:rPr lang="en-US" altLang="zh-CN" sz="2800" b="1" i="1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)</a:t>
              </a:r>
              <a:endPara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704534" name="Line 22"/>
          <p:cNvSpPr>
            <a:spLocks noChangeShapeType="1"/>
          </p:cNvSpPr>
          <p:nvPr/>
        </p:nvSpPr>
        <p:spPr bwMode="auto">
          <a:xfrm flipH="1">
            <a:off x="1628423" y="1655764"/>
            <a:ext cx="2367844" cy="1150937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04535" name="Line 23"/>
          <p:cNvSpPr>
            <a:spLocks noChangeShapeType="1"/>
          </p:cNvSpPr>
          <p:nvPr/>
        </p:nvSpPr>
        <p:spPr bwMode="auto">
          <a:xfrm>
            <a:off x="4508500" y="1655764"/>
            <a:ext cx="0" cy="1150937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04536" name="Line 24"/>
          <p:cNvSpPr>
            <a:spLocks noChangeShapeType="1"/>
          </p:cNvSpPr>
          <p:nvPr/>
        </p:nvSpPr>
        <p:spPr bwMode="auto">
          <a:xfrm>
            <a:off x="5149145" y="1655764"/>
            <a:ext cx="1919111" cy="1150937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04538" name="Line 26"/>
          <p:cNvSpPr>
            <a:spLocks noChangeShapeType="1"/>
          </p:cNvSpPr>
          <p:nvPr/>
        </p:nvSpPr>
        <p:spPr bwMode="auto">
          <a:xfrm flipH="1">
            <a:off x="732367" y="3311526"/>
            <a:ext cx="704144" cy="1223963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04539" name="Line 27"/>
          <p:cNvSpPr>
            <a:spLocks noChangeShapeType="1"/>
          </p:cNvSpPr>
          <p:nvPr/>
        </p:nvSpPr>
        <p:spPr bwMode="auto">
          <a:xfrm>
            <a:off x="1948745" y="3311526"/>
            <a:ext cx="383822" cy="1223963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04540" name="Line 28"/>
          <p:cNvSpPr>
            <a:spLocks noChangeShapeType="1"/>
          </p:cNvSpPr>
          <p:nvPr/>
        </p:nvSpPr>
        <p:spPr bwMode="auto">
          <a:xfrm flipH="1">
            <a:off x="3740856" y="3311526"/>
            <a:ext cx="127000" cy="1223963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04541" name="Line 29"/>
          <p:cNvSpPr>
            <a:spLocks noChangeShapeType="1"/>
          </p:cNvSpPr>
          <p:nvPr/>
        </p:nvSpPr>
        <p:spPr bwMode="auto">
          <a:xfrm>
            <a:off x="5084234" y="3311526"/>
            <a:ext cx="128411" cy="1223963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04542" name="Line 30"/>
          <p:cNvSpPr>
            <a:spLocks noChangeShapeType="1"/>
          </p:cNvSpPr>
          <p:nvPr/>
        </p:nvSpPr>
        <p:spPr bwMode="auto">
          <a:xfrm flipH="1">
            <a:off x="6749345" y="3311526"/>
            <a:ext cx="191911" cy="1223963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04543" name="Line 31"/>
          <p:cNvSpPr>
            <a:spLocks noChangeShapeType="1"/>
          </p:cNvSpPr>
          <p:nvPr/>
        </p:nvSpPr>
        <p:spPr bwMode="auto">
          <a:xfrm>
            <a:off x="7516989" y="3311526"/>
            <a:ext cx="704144" cy="1223963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04544" name="Text Box 32"/>
          <p:cNvSpPr txBox="1">
            <a:spLocks noChangeArrowheads="1"/>
          </p:cNvSpPr>
          <p:nvPr/>
        </p:nvSpPr>
        <p:spPr bwMode="auto">
          <a:xfrm>
            <a:off x="2459568" y="5751514"/>
            <a:ext cx="4608689" cy="70675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4000" b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具有子问题重叠性</a:t>
            </a:r>
            <a:endParaRPr lang="zh-CN" altLang="en-US" sz="4000" b="1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charset="0"/>
            </a:endParaRPr>
          </a:p>
        </p:txBody>
      </p:sp>
      <p:sp>
        <p:nvSpPr>
          <p:cNvPr id="704548" name="Text Box 36"/>
          <p:cNvSpPr txBox="1">
            <a:spLocks noChangeArrowheads="1"/>
          </p:cNvSpPr>
          <p:nvPr/>
        </p:nvSpPr>
        <p:spPr bwMode="auto">
          <a:xfrm>
            <a:off x="1724378" y="4510088"/>
            <a:ext cx="1340432" cy="52322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(A</a:t>
            </a:r>
            <a:r>
              <a:rPr lang="en-US" altLang="zh-CN" sz="2800" b="1" i="1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b="1" i="1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4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altLang="zh-CN" sz="2800" b="1" i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04549" name="Text Box 37"/>
          <p:cNvSpPr txBox="1">
            <a:spLocks noChangeArrowheads="1"/>
          </p:cNvSpPr>
          <p:nvPr/>
        </p:nvSpPr>
        <p:spPr bwMode="auto">
          <a:xfrm>
            <a:off x="4667956" y="4510088"/>
            <a:ext cx="1340432" cy="52322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(A</a:t>
            </a:r>
            <a:r>
              <a:rPr lang="en-US" altLang="zh-CN" sz="2800" b="1" i="1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b="1" i="1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4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altLang="zh-CN" sz="2800" b="1" i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04550" name="Text Box 38"/>
          <p:cNvSpPr txBox="1">
            <a:spLocks noChangeArrowheads="1"/>
          </p:cNvSpPr>
          <p:nvPr/>
        </p:nvSpPr>
        <p:spPr bwMode="auto">
          <a:xfrm>
            <a:off x="3163711" y="4510088"/>
            <a:ext cx="1399742" cy="52322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(A</a:t>
            </a:r>
            <a:r>
              <a:rPr lang="en-US" altLang="zh-CN" sz="2800" b="1" i="1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b="1" i="1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 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altLang="zh-CN" sz="2800" b="1" i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04552" name="Text Box 40"/>
          <p:cNvSpPr txBox="1">
            <a:spLocks noChangeArrowheads="1"/>
          </p:cNvSpPr>
          <p:nvPr/>
        </p:nvSpPr>
        <p:spPr bwMode="auto">
          <a:xfrm>
            <a:off x="6204656" y="4510088"/>
            <a:ext cx="1340432" cy="52322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(A</a:t>
            </a:r>
            <a:r>
              <a:rPr lang="en-US" altLang="zh-CN" sz="2800" b="1" i="1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b="1" i="1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altLang="zh-CN" sz="2800" b="1" i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04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04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04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04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0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0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04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04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04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04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04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04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704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704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704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704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704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704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704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04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04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4517" grpId="0" animBg="1"/>
      <p:bldP spid="704518" grpId="0" animBg="1"/>
      <p:bldP spid="704519" grpId="0" animBg="1"/>
      <p:bldP spid="704520" grpId="0" animBg="1"/>
      <p:bldP spid="704534" grpId="0" animBg="1"/>
      <p:bldP spid="704535" grpId="0" animBg="1"/>
      <p:bldP spid="704536" grpId="0" animBg="1"/>
      <p:bldP spid="704538" grpId="0" animBg="1"/>
      <p:bldP spid="704539" grpId="0" animBg="1"/>
      <p:bldP spid="704540" grpId="0" animBg="1"/>
      <p:bldP spid="704541" grpId="0" animBg="1"/>
      <p:bldP spid="704542" grpId="0" animBg="1"/>
      <p:bldP spid="704543" grpId="0" animBg="1"/>
      <p:bldP spid="704544" grpId="0" bldLvl="0" animBg="1"/>
      <p:bldP spid="704548" grpId="0" animBg="1"/>
      <p:bldP spid="704549" grpId="0" animBg="1"/>
      <p:bldP spid="704550" grpId="0" animBg="1"/>
      <p:bldP spid="70455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59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114300" y="689610"/>
            <a:ext cx="8806180" cy="6169025"/>
          </a:xfrm>
          <a:solidFill>
            <a:schemeClr val="bg1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假设</a:t>
            </a:r>
            <a:endParaRPr lang="zh-CN" altLang="en-US" b="1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m[</a:t>
            </a:r>
            <a:r>
              <a:rPr lang="en-US" altLang="zh-CN" sz="2400" b="1" i="1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4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j]</a:t>
            </a:r>
            <a:r>
              <a:rPr lang="en-US" altLang="zh-CN" sz="24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= </a:t>
            </a:r>
            <a:r>
              <a:rPr lang="zh-CN" altLang="en-US" sz="24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计算</a:t>
            </a:r>
            <a:r>
              <a:rPr lang="en-US" altLang="zh-CN" sz="2400" b="1" i="1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2400" b="1" i="1" baseline="-18000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400" b="1" i="1" baseline="-18000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j</a:t>
            </a:r>
            <a:r>
              <a:rPr lang="zh-CN" altLang="en-US" sz="24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的最小乘法数</a:t>
            </a:r>
            <a:endParaRPr lang="zh-CN" altLang="en-US" sz="2400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m[1, n]</a:t>
            </a:r>
            <a:r>
              <a:rPr lang="en-US" altLang="zh-CN" sz="24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= </a:t>
            </a:r>
            <a:r>
              <a:rPr lang="zh-CN" altLang="en-US" sz="24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计算</a:t>
            </a:r>
            <a:r>
              <a:rPr lang="en-US" altLang="zh-CN" sz="24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2400" b="1" i="1" baseline="-18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2400" b="1" i="1" baseline="-18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n</a:t>
            </a:r>
            <a:r>
              <a:rPr lang="zh-CN" altLang="en-US" sz="24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的最小乘法数</a:t>
            </a:r>
            <a:endParaRPr lang="zh-CN" altLang="en-US" sz="2400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2400" b="1" i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  </a:t>
            </a:r>
            <a:r>
              <a:rPr lang="en-US" altLang="zh-CN" sz="24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... </a:t>
            </a:r>
            <a:r>
              <a:rPr lang="en-US" altLang="zh-CN" sz="2400" b="1" i="1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2400" b="1" i="1" baseline="-30000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sz="2400" b="1" i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en-US" altLang="zh-CN" sz="24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2400" b="1" i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k+1 </a:t>
            </a:r>
            <a:r>
              <a:rPr lang="en-US" altLang="zh-CN" sz="24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.... A</a:t>
            </a:r>
            <a:r>
              <a:rPr lang="en-US" altLang="zh-CN" sz="2400" b="1" i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 </a:t>
            </a:r>
            <a:r>
              <a:rPr lang="zh-CN" altLang="en-US" sz="24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是优化解</a:t>
            </a:r>
            <a:r>
              <a:rPr lang="en-US" altLang="zh-CN" sz="24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zh-CN" altLang="en-US" sz="24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实际上是不可预知</a:t>
            </a:r>
            <a:r>
              <a:rPr lang="en-US" altLang="zh-CN" sz="24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</a:t>
            </a:r>
            <a:endParaRPr lang="en-US" altLang="zh-CN" sz="2400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代价方程</a:t>
            </a:r>
            <a:endParaRPr lang="zh-CN" altLang="en-US" b="1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400" b="1" i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m[</a:t>
            </a:r>
            <a:r>
              <a:rPr lang="en-US" altLang="zh-CN" sz="2400" b="1" i="1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400" b="1" i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</a:t>
            </a:r>
            <a:r>
              <a:rPr lang="en-US" altLang="zh-CN" sz="2400" b="1" i="1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400" b="1" i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 =</a:t>
            </a:r>
            <a:r>
              <a:rPr lang="en-US" altLang="zh-CN" sz="24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计算</a:t>
            </a:r>
            <a:r>
              <a:rPr lang="en-US" altLang="zh-CN" sz="2400" b="1" i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2400" b="1" i="1" baseline="-18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 </a:t>
            </a:r>
            <a:r>
              <a:rPr lang="en-US" altLang="zh-CN" b="1" i="1" baseline="-18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</a:t>
            </a:r>
            <a:r>
              <a:rPr lang="en-US" altLang="zh-CN" sz="2400" b="1" i="1" baseline="-18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</a:t>
            </a:r>
            <a:r>
              <a:rPr lang="en-US" altLang="zh-CN" sz="2400" b="1" i="1" baseline="-18000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i</a:t>
            </a:r>
            <a:r>
              <a:rPr lang="en-US" altLang="zh-CN" sz="2400" b="1" baseline="-18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的最小乘法数= 0</a:t>
            </a:r>
            <a:endParaRPr lang="zh-CN" altLang="en-US" sz="2400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400" b="1" i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m[</a:t>
            </a:r>
            <a:r>
              <a:rPr lang="en-US" altLang="zh-CN" sz="2400" b="1" i="1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400" b="1" i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j] = m[</a:t>
            </a:r>
            <a:r>
              <a:rPr lang="en-US" altLang="zh-CN" sz="2400" b="1" i="1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400" b="1" i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k] + m[k+1, j] + p</a:t>
            </a:r>
            <a:r>
              <a:rPr lang="en-US" altLang="zh-CN" sz="2400" b="1" i="1" baseline="-30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i-1</a:t>
            </a:r>
            <a:r>
              <a:rPr lang="en-US" altLang="zh-CN" sz="2400" b="1" i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p</a:t>
            </a:r>
            <a:r>
              <a:rPr lang="en-US" altLang="zh-CN" sz="2400" b="1" i="1" baseline="-30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sz="2400" b="1" i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p</a:t>
            </a:r>
            <a:r>
              <a:rPr lang="en-US" altLang="zh-CN" sz="2400" b="1" i="1" baseline="-30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endParaRPr lang="en-US" altLang="zh-CN" sz="2400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marL="0" lvl="1" algn="just"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sz="24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其中, </a:t>
            </a:r>
            <a:r>
              <a:rPr lang="en-US" altLang="zh-CN" sz="24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p</a:t>
            </a:r>
            <a:r>
              <a:rPr lang="en-US" altLang="zh-CN" sz="2400" b="1" i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i-1</a:t>
            </a:r>
            <a:r>
              <a:rPr lang="en-US" altLang="zh-CN" sz="24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p</a:t>
            </a:r>
            <a:r>
              <a:rPr lang="en-US" altLang="zh-CN" sz="2400" b="1" i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sz="24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p</a:t>
            </a:r>
            <a:r>
              <a:rPr lang="en-US" altLang="zh-CN" sz="2400" b="1" i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r>
              <a:rPr lang="zh-CN" altLang="en-US" sz="24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是计算</a:t>
            </a:r>
            <a:r>
              <a:rPr lang="en-US" altLang="zh-CN" sz="24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2400" b="1" i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b="1" i="1" baseline="-18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</a:t>
            </a:r>
            <a:r>
              <a:rPr lang="en-US" altLang="zh-CN" sz="2400" b="1" i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sz="24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sz="24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2400" b="1" i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k+1</a:t>
            </a:r>
            <a:r>
              <a:rPr lang="en-US" altLang="zh-CN" b="1" i="1" baseline="-18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</a:t>
            </a:r>
            <a:r>
              <a:rPr lang="en-US" altLang="zh-CN" sz="2400" b="1" i="1" baseline="-18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j</a:t>
            </a:r>
            <a:r>
              <a:rPr lang="zh-CN" altLang="en-US" sz="24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所需乘法数, </a:t>
            </a:r>
            <a:r>
              <a:rPr lang="en-US" altLang="zh-CN" sz="24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A</a:t>
            </a:r>
            <a:r>
              <a:rPr lang="en-US" altLang="zh-CN" sz="2400" b="1" i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i</a:t>
            </a:r>
            <a:r>
              <a:rPr lang="en-US" altLang="zh-CN" sz="2400" b="1" i="1" baseline="-18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 </a:t>
            </a:r>
            <a:r>
              <a:rPr lang="en-US" altLang="zh-CN" sz="2400" b="1" i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k</a:t>
            </a:r>
            <a:r>
              <a:rPr lang="zh-CN" altLang="en-US" sz="24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和</a:t>
            </a:r>
            <a:r>
              <a:rPr lang="en-US" altLang="zh-CN" sz="24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A</a:t>
            </a:r>
            <a:r>
              <a:rPr lang="en-US" altLang="zh-CN" sz="2400" b="1" i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k+1 </a:t>
            </a:r>
            <a:r>
              <a:rPr lang="en-US" altLang="zh-CN" sz="2400" b="1" i="1" baseline="-18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 j</a:t>
            </a:r>
            <a:r>
              <a:rPr lang="zh-CN" altLang="en-US" sz="24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分别是</a:t>
            </a:r>
            <a:r>
              <a:rPr lang="en-US" altLang="zh-CN" sz="24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p</a:t>
            </a:r>
            <a:r>
              <a:rPr lang="en-US" altLang="zh-CN" sz="2400" b="1" i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i-1</a:t>
            </a:r>
            <a:r>
              <a:rPr lang="en-US" altLang="zh-CN" sz="24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sz="24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p</a:t>
            </a:r>
            <a:r>
              <a:rPr lang="en-US" altLang="zh-CN" sz="2400" b="1" i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k</a:t>
            </a:r>
            <a:r>
              <a:rPr lang="zh-CN" altLang="en-US" sz="24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和</a:t>
            </a:r>
            <a:r>
              <a:rPr lang="en-US" altLang="zh-CN" sz="2400" b="1" i="1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p</a:t>
            </a:r>
            <a:r>
              <a:rPr lang="en-US" altLang="zh-CN" sz="2400" b="1" i="1" baseline="-30000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k</a:t>
            </a:r>
            <a:r>
              <a:rPr lang="en-US" altLang="zh-CN" sz="2400" b="1" i="1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</a:t>
            </a:r>
            <a:r>
              <a:rPr lang="en-US" altLang="zh-CN" sz="2400" b="1" i="1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p</a:t>
            </a:r>
            <a:r>
              <a:rPr lang="en-US" altLang="zh-CN" sz="2400" b="1" i="1" baseline="-30000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j</a:t>
            </a:r>
            <a:r>
              <a:rPr lang="zh-CN" altLang="en-US" sz="24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矩阵.</a:t>
            </a:r>
            <a:endParaRPr lang="zh-CN" altLang="en-US" sz="2400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Tx/>
              <a:buNone/>
              <a:defRPr/>
            </a:pPr>
            <a:endParaRPr lang="zh-CN" altLang="en-US" sz="2400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Tx/>
              <a:buNone/>
              <a:defRPr/>
            </a:pPr>
            <a:endParaRPr lang="zh-CN" altLang="en-US" sz="2400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659460" name="Text Box 4"/>
          <p:cNvSpPr txBox="1">
            <a:spLocks noChangeArrowheads="1"/>
          </p:cNvSpPr>
          <p:nvPr/>
        </p:nvSpPr>
        <p:spPr bwMode="auto">
          <a:xfrm>
            <a:off x="1806575" y="173355"/>
            <a:ext cx="593725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递归地定义最优解的代价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5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5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5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5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2489200" y="369570"/>
            <a:ext cx="420179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kumimoji="0" lang="zh-CN" altLang="en-US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斐波那契数列</a:t>
            </a:r>
            <a:endParaRPr kumimoji="0" lang="zh-CN" altLang="en-US" sz="3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ED6CAD1-EAB7-44E5-88C3-734D5467FD75}" type="slidenum">
              <a:rPr lang="zh-CN" altLang="en-US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3865" y="1388745"/>
            <a:ext cx="4445000" cy="3176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800" y="1546225"/>
            <a:ext cx="420306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zh-CN" altLang="en-US" sz="1200"/>
              <a:t>第1个月：有1对兔子(1)，没有繁殖能力，</a:t>
            </a:r>
            <a:r>
              <a:rPr lang="en-US" altLang="zh-CN" sz="1200"/>
              <a:t>1+0</a:t>
            </a:r>
            <a:r>
              <a:rPr lang="zh-CN" altLang="en-US" sz="1200"/>
              <a:t>共有1对兔子</a:t>
            </a:r>
            <a:r>
              <a:rPr lang="en-US" altLang="zh-CN" sz="1200"/>
              <a:t>-&gt;</a:t>
            </a:r>
            <a:endParaRPr lang="zh-CN" altLang="en-US" sz="1200"/>
          </a:p>
          <a:p>
            <a:pPr algn="r"/>
            <a:endParaRPr lang="zh-CN" altLang="en-US" sz="1200"/>
          </a:p>
          <a:p>
            <a:pPr algn="r"/>
            <a:r>
              <a:rPr lang="zh-CN" altLang="en-US" sz="1200"/>
              <a:t>第2个月：兔子(1)进入成熟期，</a:t>
            </a:r>
            <a:r>
              <a:rPr lang="en-US" altLang="zh-CN" sz="1200"/>
              <a:t>1+0</a:t>
            </a:r>
            <a:r>
              <a:rPr lang="zh-CN" altLang="en-US" sz="1200"/>
              <a:t>共有1对兔子</a:t>
            </a:r>
            <a:r>
              <a:rPr lang="en-US" altLang="zh-CN" sz="1200"/>
              <a:t>-&gt;</a:t>
            </a:r>
            <a:endParaRPr lang="zh-CN" altLang="en-US" sz="1200"/>
          </a:p>
          <a:p>
            <a:pPr algn="r"/>
            <a:endParaRPr lang="zh-CN" altLang="en-US" sz="1200"/>
          </a:p>
          <a:p>
            <a:pPr algn="r"/>
            <a:endParaRPr lang="zh-CN" altLang="en-US" sz="1200"/>
          </a:p>
          <a:p>
            <a:pPr algn="r"/>
            <a:r>
              <a:rPr lang="zh-CN" altLang="en-US" sz="1200"/>
              <a:t>第3个月：兔子生了1对小兔子(2)，</a:t>
            </a:r>
            <a:r>
              <a:rPr lang="en-US" altLang="zh-CN" sz="1200"/>
              <a:t>1+1</a:t>
            </a:r>
            <a:r>
              <a:rPr lang="zh-CN" altLang="en-US" sz="1200"/>
              <a:t>共有2对兔子</a:t>
            </a:r>
            <a:r>
              <a:rPr lang="en-US" altLang="zh-CN" sz="1200"/>
              <a:t>-&gt;</a:t>
            </a:r>
            <a:endParaRPr lang="zh-CN" altLang="en-US" sz="1200"/>
          </a:p>
          <a:p>
            <a:pPr algn="r"/>
            <a:endParaRPr lang="zh-CN" altLang="en-US" sz="1200"/>
          </a:p>
          <a:p>
            <a:pPr algn="r"/>
            <a:endParaRPr lang="zh-CN" altLang="en-US" sz="1200"/>
          </a:p>
          <a:p>
            <a:pPr algn="r"/>
            <a:r>
              <a:rPr lang="zh-CN" altLang="en-US" sz="1200"/>
              <a:t>第4个月：(1)又生了兔子(3)，</a:t>
            </a:r>
            <a:r>
              <a:rPr lang="en-US" altLang="zh-CN" sz="1200"/>
              <a:t>1+2</a:t>
            </a:r>
            <a:r>
              <a:rPr lang="zh-CN" altLang="en-US" sz="1200"/>
              <a:t>共有3对兔子</a:t>
            </a:r>
            <a:r>
              <a:rPr lang="en-US" altLang="zh-CN" sz="1200"/>
              <a:t>-&gt;</a:t>
            </a:r>
            <a:endParaRPr lang="zh-CN" altLang="en-US" sz="1200"/>
          </a:p>
          <a:p>
            <a:pPr algn="r"/>
            <a:endParaRPr lang="zh-CN" altLang="en-US" sz="1200"/>
          </a:p>
          <a:p>
            <a:pPr algn="r"/>
            <a:endParaRPr lang="zh-CN" altLang="en-US" sz="1200"/>
          </a:p>
          <a:p>
            <a:pPr algn="r"/>
            <a:r>
              <a:rPr lang="zh-CN" altLang="en-US" sz="1200"/>
              <a:t>第5个月：(1)生了(4)，(2)生了(5)，</a:t>
            </a:r>
            <a:r>
              <a:rPr lang="en-US" altLang="zh-CN" sz="1200"/>
              <a:t>2+3</a:t>
            </a:r>
            <a:r>
              <a:rPr lang="zh-CN" altLang="en-US" sz="1200"/>
              <a:t>共有5对兔子</a:t>
            </a:r>
            <a:r>
              <a:rPr lang="en-US" altLang="zh-CN" sz="1200"/>
              <a:t>-&gt;</a:t>
            </a:r>
            <a:endParaRPr lang="zh-CN" altLang="en-US" sz="1200"/>
          </a:p>
          <a:p>
            <a:pPr algn="r"/>
            <a:endParaRPr lang="zh-CN" altLang="en-US" sz="1200"/>
          </a:p>
          <a:p>
            <a:pPr algn="r"/>
            <a:endParaRPr lang="zh-CN" altLang="en-US" sz="1200"/>
          </a:p>
          <a:p>
            <a:pPr algn="r"/>
            <a:r>
              <a:rPr lang="zh-CN" altLang="en-US" sz="1200"/>
              <a:t>第6个月：(1)(2)(3)各生下1对小兔子，3+5共有8对兔子</a:t>
            </a:r>
            <a:r>
              <a:rPr lang="en-US" altLang="zh-CN" sz="1200"/>
              <a:t>-</a:t>
            </a:r>
            <a:r>
              <a:rPr lang="en-US" altLang="zh-CN" sz="1200"/>
              <a:t>&gt;</a:t>
            </a:r>
            <a:endParaRPr lang="en-US" altLang="zh-CN" sz="1200"/>
          </a:p>
        </p:txBody>
      </p:sp>
      <p:sp>
        <p:nvSpPr>
          <p:cNvPr id="6" name="文本框 5"/>
          <p:cNvSpPr txBox="1"/>
          <p:nvPr/>
        </p:nvSpPr>
        <p:spPr>
          <a:xfrm>
            <a:off x="521335" y="4795520"/>
            <a:ext cx="57892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每个月兔子数的数列是：</a:t>
            </a:r>
            <a:endParaRPr lang="zh-CN" altLang="en-US"/>
          </a:p>
          <a:p>
            <a:r>
              <a:rPr lang="zh-CN" altLang="en-US"/>
              <a:t>1, 1, 2, 3, 5, 8, 13, 21, 34, ...</a:t>
            </a:r>
            <a:endParaRPr lang="zh-CN" altLang="en-US"/>
          </a:p>
          <a:p>
            <a:r>
              <a:rPr lang="zh-CN" altLang="en-US"/>
              <a:t>因此：</a:t>
            </a:r>
            <a:endParaRPr lang="zh-CN" altLang="en-US"/>
          </a:p>
          <a:p>
            <a:r>
              <a:rPr lang="zh-CN" altLang="en-US"/>
              <a:t>f(1)=1，f(2)=1， f(3)=f(1)+f(2)，f(4)=f(3)+f(2)，...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450" y="5069840"/>
            <a:ext cx="3876675" cy="11245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5585" y="1543685"/>
            <a:ext cx="8736965" cy="3028315"/>
          </a:xfrm>
          <a:solidFill>
            <a:srgbClr val="FFFF99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1"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考虑到所有的</a:t>
            </a:r>
            <a:r>
              <a:rPr lang="en-US" altLang="zh-CN" sz="3200" b="1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zh-CN" altLang="en-US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，优化解的代价方程为</a:t>
            </a:r>
            <a:endParaRPr lang="zh-CN" altLang="en-US" sz="3200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800" b="1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</a:t>
            </a:r>
            <a:r>
              <a:rPr lang="en-US" altLang="zh-CN" sz="2800" b="1" i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m[</a:t>
            </a:r>
            <a:r>
              <a:rPr lang="en-US" altLang="zh-CN" sz="2800" b="1" i="1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800" b="1" i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j]= 0                              </a:t>
            </a:r>
            <a:r>
              <a:rPr lang="en-US" altLang="zh-CN" sz="28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if </a:t>
            </a:r>
            <a:r>
              <a:rPr lang="en-US" altLang="zh-CN" sz="2800" b="1" i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</a:t>
            </a:r>
            <a:r>
              <a:rPr lang="en-US" altLang="zh-CN" sz="2800" b="1" i="1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800" b="1" i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=j</a:t>
            </a:r>
            <a:endParaRPr lang="en-US" altLang="zh-CN" sz="2800" b="1" i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800" b="1" i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m[</a:t>
            </a:r>
            <a:r>
              <a:rPr lang="en-US" altLang="zh-CN" sz="2800" b="1" i="1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800" b="1" i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j]= </a:t>
            </a:r>
            <a:r>
              <a:rPr lang="en-US" altLang="zh-CN" sz="2800" b="1" i="1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min</a:t>
            </a:r>
            <a:r>
              <a:rPr lang="en-US" altLang="zh-CN" sz="2800" b="1" i="1" baseline="-30000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800" b="1" i="1" baseline="-30000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</a:t>
            </a:r>
            <a:r>
              <a:rPr lang="en-US" altLang="zh-CN" sz="2800" b="1" i="1" baseline="-30000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sz="2800" b="1" i="1" baseline="-30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&lt;j</a:t>
            </a:r>
            <a:r>
              <a:rPr lang="en-US" altLang="zh-CN" sz="2800" b="1" i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{ m[</a:t>
            </a:r>
            <a:r>
              <a:rPr lang="en-US" altLang="zh-CN" sz="2800" b="1" i="1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800" b="1" i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k]+m[k+1, j]+p</a:t>
            </a:r>
            <a:r>
              <a:rPr lang="en-US" altLang="zh-CN" sz="2800" b="1" i="1" baseline="-30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i-1 </a:t>
            </a:r>
            <a:r>
              <a:rPr lang="en-US" altLang="zh-CN" sz="2800" b="1" i="1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p</a:t>
            </a:r>
            <a:r>
              <a:rPr lang="en-US" altLang="zh-CN" sz="2800" b="1" i="1" baseline="-30000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sz="2800" b="1" i="1" baseline="-30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en-US" altLang="zh-CN" sz="2800" b="1" i="1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p</a:t>
            </a:r>
            <a:r>
              <a:rPr lang="en-US" altLang="zh-CN" sz="2800" b="1" i="1" baseline="-30000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r>
              <a:rPr lang="en-US" altLang="zh-CN" sz="2800" b="1" i="1" baseline="-30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en-US" altLang="zh-CN" sz="2800" b="1" i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}   </a:t>
            </a:r>
            <a:r>
              <a:rPr lang="en-US" altLang="zh-CN" sz="28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if</a:t>
            </a:r>
            <a:r>
              <a:rPr lang="en-US" altLang="zh-CN" sz="2800" b="1" i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</a:t>
            </a:r>
            <a:r>
              <a:rPr lang="en-US" altLang="zh-CN" sz="2800" b="1" i="1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800" b="1" i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&lt;j</a:t>
            </a:r>
            <a:r>
              <a:rPr lang="en-US" altLang="zh-CN" sz="2800" b="1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endParaRPr lang="en-US" altLang="zh-CN" sz="2800" b="1" dirty="0">
              <a:solidFill>
                <a:schemeClr val="tx2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2" name="Text Box 4"/>
          <p:cNvSpPr txBox="1">
            <a:spLocks noChangeArrowheads="1"/>
          </p:cNvSpPr>
          <p:nvPr/>
        </p:nvSpPr>
        <p:spPr bwMode="auto">
          <a:xfrm>
            <a:off x="1413510" y="128905"/>
            <a:ext cx="589280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自底向上计算优化解的代价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8614" name="Rectangle 6"/>
          <p:cNvSpPr>
            <a:spLocks noChangeArrowheads="1"/>
          </p:cNvSpPr>
          <p:nvPr/>
        </p:nvSpPr>
        <p:spPr bwMode="auto">
          <a:xfrm>
            <a:off x="347133" y="1049339"/>
            <a:ext cx="820769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zh-CN" sz="3200" b="1" i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m[i, j]= min</a:t>
            </a:r>
            <a:r>
              <a:rPr lang="en-US" altLang="zh-CN" sz="3200" b="1" i="1" baseline="-2500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i</a:t>
            </a:r>
            <a:r>
              <a:rPr lang="en-US" altLang="zh-CN" sz="3200" b="1" i="1" baseline="-2500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sym typeface="Symbol" panose="05050102010706020507" pitchFamily="18" charset="2"/>
              </a:rPr>
              <a:t> </a:t>
            </a:r>
            <a:r>
              <a:rPr lang="en-US" altLang="zh-CN" sz="3200" b="1" i="1" baseline="-2500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k &lt;j </a:t>
            </a:r>
            <a:r>
              <a:rPr lang="en-US" altLang="zh-CN" sz="3200" b="1" i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{ m[i, k] + m[k+1, j] + p</a:t>
            </a:r>
            <a:r>
              <a:rPr lang="en-US" altLang="zh-CN" sz="3200" b="1" i="1" baseline="-2500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0 </a:t>
            </a:r>
            <a:r>
              <a:rPr lang="en-US" altLang="zh-CN" sz="3200" b="1" i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p</a:t>
            </a:r>
            <a:r>
              <a:rPr lang="en-US" altLang="zh-CN" sz="3200" b="1" i="1" baseline="-2500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k </a:t>
            </a:r>
            <a:r>
              <a:rPr lang="en-US" altLang="zh-CN" sz="3200" b="1" i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p</a:t>
            </a:r>
            <a:r>
              <a:rPr lang="en-US" altLang="zh-CN" sz="3200" b="1" i="1" baseline="-2500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5</a:t>
            </a:r>
            <a:r>
              <a:rPr lang="en-US" altLang="zh-CN" sz="3200" b="1" i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 }</a:t>
            </a:r>
            <a:endParaRPr lang="zh-CN" altLang="en-US" sz="3200" b="1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08615" name="Text Box 7"/>
          <p:cNvSpPr txBox="1">
            <a:spLocks noChangeArrowheads="1"/>
          </p:cNvSpPr>
          <p:nvPr/>
        </p:nvSpPr>
        <p:spPr bwMode="auto">
          <a:xfrm>
            <a:off x="6165145" y="1989138"/>
            <a:ext cx="880745" cy="3987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m[1,5]</a:t>
            </a:r>
            <a:endParaRPr lang="en-US" altLang="zh-CN" sz="2000" b="1" i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8616" name="Text Box 8"/>
          <p:cNvSpPr txBox="1">
            <a:spLocks noChangeArrowheads="1"/>
          </p:cNvSpPr>
          <p:nvPr/>
        </p:nvSpPr>
        <p:spPr bwMode="auto">
          <a:xfrm>
            <a:off x="1684867" y="1989138"/>
            <a:ext cx="86677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</a:rPr>
              <a:t>m[1,1]</a:t>
            </a:r>
            <a:endParaRPr lang="en-US" altLang="zh-CN" sz="2000" b="1" i="1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08617" name="Text Box 9"/>
          <p:cNvSpPr txBox="1">
            <a:spLocks noChangeArrowheads="1"/>
          </p:cNvSpPr>
          <p:nvPr/>
        </p:nvSpPr>
        <p:spPr bwMode="auto">
          <a:xfrm>
            <a:off x="5012267" y="4148138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m[4,4]</a:t>
            </a:r>
            <a:endParaRPr lang="en-US" altLang="zh-CN" sz="2000" b="1" i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8618" name="Text Box 10"/>
          <p:cNvSpPr txBox="1">
            <a:spLocks noChangeArrowheads="1"/>
          </p:cNvSpPr>
          <p:nvPr/>
        </p:nvSpPr>
        <p:spPr bwMode="auto">
          <a:xfrm>
            <a:off x="6165145" y="4868863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m[5,5]</a:t>
            </a:r>
            <a:endParaRPr lang="en-US" altLang="zh-CN" sz="2000" b="1" i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8619" name="Text Box 11"/>
          <p:cNvSpPr txBox="1">
            <a:spLocks noChangeArrowheads="1"/>
          </p:cNvSpPr>
          <p:nvPr/>
        </p:nvSpPr>
        <p:spPr bwMode="auto">
          <a:xfrm>
            <a:off x="2772834" y="2708276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m[2,2]</a:t>
            </a:r>
            <a:endParaRPr lang="en-US" altLang="zh-CN" sz="2000" b="1" i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8620" name="Text Box 12"/>
          <p:cNvSpPr txBox="1">
            <a:spLocks noChangeArrowheads="1"/>
          </p:cNvSpPr>
          <p:nvPr/>
        </p:nvSpPr>
        <p:spPr bwMode="auto">
          <a:xfrm>
            <a:off x="3860800" y="3500438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m[3,3]</a:t>
            </a:r>
            <a:endParaRPr lang="en-US" altLang="zh-CN" sz="2000" b="1" i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8621" name="Text Box 13"/>
          <p:cNvSpPr txBox="1">
            <a:spLocks noChangeArrowheads="1"/>
          </p:cNvSpPr>
          <p:nvPr/>
        </p:nvSpPr>
        <p:spPr bwMode="auto">
          <a:xfrm>
            <a:off x="6165145" y="4148138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m[4,5]</a:t>
            </a:r>
            <a:endParaRPr lang="en-US" altLang="zh-CN" sz="2000" b="1" i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8622" name="Text Box 14"/>
          <p:cNvSpPr txBox="1">
            <a:spLocks noChangeArrowheads="1"/>
          </p:cNvSpPr>
          <p:nvPr/>
        </p:nvSpPr>
        <p:spPr bwMode="auto">
          <a:xfrm>
            <a:off x="5012267" y="3500438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m[3,4]</a:t>
            </a:r>
            <a:endParaRPr lang="en-US" altLang="zh-CN" sz="2000" b="1" i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8623" name="Text Box 15"/>
          <p:cNvSpPr txBox="1">
            <a:spLocks noChangeArrowheads="1"/>
          </p:cNvSpPr>
          <p:nvPr/>
        </p:nvSpPr>
        <p:spPr bwMode="auto">
          <a:xfrm>
            <a:off x="3860800" y="2708276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m[2,3]</a:t>
            </a:r>
            <a:endParaRPr lang="en-US" altLang="zh-CN" sz="2000" b="1" i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8624" name="Text Box 16"/>
          <p:cNvSpPr txBox="1">
            <a:spLocks noChangeArrowheads="1"/>
          </p:cNvSpPr>
          <p:nvPr/>
        </p:nvSpPr>
        <p:spPr bwMode="auto">
          <a:xfrm>
            <a:off x="2772834" y="1989138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m[1,2]</a:t>
            </a:r>
            <a:endParaRPr lang="en-US" altLang="zh-CN" sz="2000" b="1" i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8625" name="Text Box 17"/>
          <p:cNvSpPr txBox="1">
            <a:spLocks noChangeArrowheads="1"/>
          </p:cNvSpPr>
          <p:nvPr/>
        </p:nvSpPr>
        <p:spPr bwMode="auto">
          <a:xfrm>
            <a:off x="3860800" y="1989138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m[1,3]</a:t>
            </a:r>
            <a:endParaRPr lang="en-US" altLang="zh-CN" sz="2000" b="1" i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8626" name="Text Box 18"/>
          <p:cNvSpPr txBox="1">
            <a:spLocks noChangeArrowheads="1"/>
          </p:cNvSpPr>
          <p:nvPr/>
        </p:nvSpPr>
        <p:spPr bwMode="auto">
          <a:xfrm>
            <a:off x="5012267" y="2693988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m[2,4]</a:t>
            </a:r>
            <a:endParaRPr lang="en-US" altLang="zh-CN" sz="2000" b="1" i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8627" name="Text Box 19"/>
          <p:cNvSpPr txBox="1">
            <a:spLocks noChangeArrowheads="1"/>
          </p:cNvSpPr>
          <p:nvPr/>
        </p:nvSpPr>
        <p:spPr bwMode="auto">
          <a:xfrm>
            <a:off x="6165145" y="3486151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m[3,5]</a:t>
            </a:r>
            <a:endParaRPr lang="en-US" altLang="zh-CN" sz="2000" b="1" i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8628" name="Text Box 20"/>
          <p:cNvSpPr txBox="1">
            <a:spLocks noChangeArrowheads="1"/>
          </p:cNvSpPr>
          <p:nvPr/>
        </p:nvSpPr>
        <p:spPr bwMode="auto">
          <a:xfrm>
            <a:off x="5012267" y="1989138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m[1,4]</a:t>
            </a:r>
            <a:endParaRPr lang="en-US" altLang="zh-CN" sz="2000" b="1" i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8629" name="Text Box 21"/>
          <p:cNvSpPr txBox="1">
            <a:spLocks noChangeArrowheads="1"/>
          </p:cNvSpPr>
          <p:nvPr/>
        </p:nvSpPr>
        <p:spPr bwMode="auto">
          <a:xfrm>
            <a:off x="6165145" y="2693988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m[2,5]</a:t>
            </a:r>
            <a:endParaRPr lang="en-US" altLang="zh-CN" sz="2000" b="1" i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21525" name="Group 22"/>
          <p:cNvGrpSpPr/>
          <p:nvPr/>
        </p:nvGrpSpPr>
        <p:grpSpPr bwMode="auto">
          <a:xfrm>
            <a:off x="283634" y="4868864"/>
            <a:ext cx="5033433" cy="1077913"/>
            <a:chOff x="551" y="2976"/>
            <a:chExt cx="3567" cy="679"/>
          </a:xfrm>
        </p:grpSpPr>
        <p:sp>
          <p:nvSpPr>
            <p:cNvPr id="708631" name="Text Box 23"/>
            <p:cNvSpPr txBox="1">
              <a:spLocks noChangeArrowheads="1"/>
            </p:cNvSpPr>
            <p:nvPr/>
          </p:nvSpPr>
          <p:spPr bwMode="auto">
            <a:xfrm>
              <a:off x="551" y="3158"/>
              <a:ext cx="180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3200" b="1" i="1">
                  <a:solidFill>
                    <a:srgbClr val="FF0000"/>
                  </a:solidFill>
                  <a:latin typeface="Times New Roman" panose="02020603050405020304" charset="0"/>
                  <a:ea typeface="宋体" panose="02010600030101010101" pitchFamily="2" charset="-122"/>
                </a:rPr>
                <a:t>m[2,4] = min</a:t>
              </a:r>
              <a:r>
                <a:rPr lang="en-US" altLang="zh-CN" sz="3200" b="1">
                  <a:solidFill>
                    <a:srgbClr val="FF0000"/>
                  </a:solidFill>
                  <a:latin typeface="Times New Roman" panose="02020603050405020304" charset="0"/>
                  <a:ea typeface="宋体" panose="02010600030101010101" pitchFamily="2" charset="-122"/>
                </a:rPr>
                <a:t>{</a:t>
              </a:r>
              <a:endParaRPr lang="en-US" altLang="zh-CN" sz="3200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sp>
          <p:nvSpPr>
            <p:cNvPr id="708632" name="Text Box 24"/>
            <p:cNvSpPr txBox="1">
              <a:spLocks noChangeArrowheads="1"/>
            </p:cNvSpPr>
            <p:nvPr/>
          </p:nvSpPr>
          <p:spPr bwMode="auto">
            <a:xfrm>
              <a:off x="2256" y="2976"/>
              <a:ext cx="1862" cy="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3200" b="1" i="1">
                  <a:solidFill>
                    <a:srgbClr val="FF0000"/>
                  </a:solidFill>
                  <a:latin typeface="Times New Roman" panose="02020603050405020304" charset="0"/>
                  <a:ea typeface="宋体" panose="02010600030101010101" pitchFamily="2" charset="-122"/>
                </a:rPr>
                <a:t>m[2,2]+m[3,4]</a:t>
              </a:r>
              <a:endParaRPr lang="en-US" altLang="zh-CN" sz="3200" b="1" i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endParaRPr>
            </a:p>
            <a:p>
              <a:pPr>
                <a:defRPr/>
              </a:pPr>
              <a:r>
                <a:rPr lang="en-US" altLang="zh-CN" sz="3200" b="1" i="1">
                  <a:solidFill>
                    <a:srgbClr val="FF0000"/>
                  </a:solidFill>
                  <a:latin typeface="Times New Roman" panose="02020603050405020304" charset="0"/>
                  <a:ea typeface="宋体" panose="02010600030101010101" pitchFamily="2" charset="-122"/>
                </a:rPr>
                <a:t>m[2,3]+m[4,4]</a:t>
              </a:r>
              <a:endParaRPr lang="en-US" altLang="zh-CN" sz="3200" b="1" i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08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08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08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08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08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0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0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08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08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0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0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08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0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8616" grpId="0" bldLvl="0" animBg="1"/>
      <p:bldP spid="708617" grpId="0" bldLvl="0" animBg="1"/>
      <p:bldP spid="708618" grpId="0" bldLvl="0" animBg="1"/>
      <p:bldP spid="708619" grpId="0" bldLvl="0" animBg="1"/>
      <p:bldP spid="708620" grpId="0" bldLvl="0" animBg="1"/>
      <p:bldP spid="708621" grpId="0" bldLvl="0" animBg="1"/>
      <p:bldP spid="708622" grpId="0" bldLvl="0" animBg="1"/>
      <p:bldP spid="708623" grpId="0" bldLvl="0" animBg="1"/>
      <p:bldP spid="708624" grpId="0" bldLvl="0" animBg="1"/>
      <p:bldP spid="708625" grpId="0" bldLvl="0" animBg="1"/>
      <p:bldP spid="708626" grpId="0" bldLvl="0" animBg="1"/>
      <p:bldP spid="708627" grpId="0" bldLvl="0" animBg="1"/>
      <p:bldP spid="708628" grpId="0" bldLvl="0" animBg="1"/>
      <p:bldP spid="708629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90" name="Rectangle 6"/>
          <p:cNvSpPr>
            <a:spLocks noChangeArrowheads="1"/>
          </p:cNvSpPr>
          <p:nvPr/>
        </p:nvSpPr>
        <p:spPr bwMode="auto">
          <a:xfrm>
            <a:off x="603956" y="1336675"/>
            <a:ext cx="83134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zh-CN" sz="3200" b="1" i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m[i, j]= min</a:t>
            </a:r>
            <a:r>
              <a:rPr lang="en-US" altLang="zh-CN" sz="3200" b="1" i="1" baseline="-2500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i</a:t>
            </a:r>
            <a:r>
              <a:rPr lang="en-US" altLang="zh-CN" sz="3200" b="1" i="1" baseline="-2500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sym typeface="Symbol" panose="05050102010706020507" pitchFamily="18" charset="2"/>
              </a:rPr>
              <a:t> </a:t>
            </a:r>
            <a:r>
              <a:rPr lang="en-US" altLang="zh-CN" sz="3200" b="1" i="1" baseline="-2500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k &lt;j </a:t>
            </a:r>
            <a:r>
              <a:rPr lang="en-US" altLang="zh-CN" sz="3200" b="1" i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{ m[i, k] + m[k+1, j] + p</a:t>
            </a:r>
            <a:r>
              <a:rPr lang="en-US" altLang="zh-CN" sz="3200" b="1" i="1" baseline="-2500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i-1 </a:t>
            </a:r>
            <a:r>
              <a:rPr lang="en-US" altLang="zh-CN" sz="3200" b="1" i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p</a:t>
            </a:r>
            <a:r>
              <a:rPr lang="en-US" altLang="zh-CN" sz="3200" b="1" i="1" baseline="-2500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k </a:t>
            </a:r>
            <a:r>
              <a:rPr lang="en-US" altLang="zh-CN" sz="3200" b="1" i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p</a:t>
            </a:r>
            <a:r>
              <a:rPr lang="en-US" altLang="zh-CN" sz="3200" b="1" i="1" baseline="-2500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j</a:t>
            </a:r>
            <a:r>
              <a:rPr lang="en-US" altLang="zh-CN" sz="3200" b="1" i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 }</a:t>
            </a:r>
            <a:endParaRPr lang="zh-CN" altLang="en-US" sz="3200" b="1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07591" name="Text Box 7"/>
          <p:cNvSpPr txBox="1">
            <a:spLocks noChangeArrowheads="1"/>
          </p:cNvSpPr>
          <p:nvPr/>
        </p:nvSpPr>
        <p:spPr bwMode="auto">
          <a:xfrm>
            <a:off x="5908323" y="2335213"/>
            <a:ext cx="1031522" cy="39878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</a:rPr>
              <a:t>m[1,5]</a:t>
            </a:r>
            <a:endParaRPr lang="en-US" altLang="zh-CN" sz="2000" b="1" i="1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07593" name="Text Box 9"/>
          <p:cNvSpPr txBox="1">
            <a:spLocks noChangeArrowheads="1"/>
          </p:cNvSpPr>
          <p:nvPr/>
        </p:nvSpPr>
        <p:spPr bwMode="auto">
          <a:xfrm>
            <a:off x="1428044" y="2335213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</a:rPr>
              <a:t>m[1,1]</a:t>
            </a:r>
            <a:endParaRPr lang="en-US" altLang="zh-CN" sz="2000" b="1" i="1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07595" name="Text Box 11"/>
          <p:cNvSpPr txBox="1">
            <a:spLocks noChangeArrowheads="1"/>
          </p:cNvSpPr>
          <p:nvPr/>
        </p:nvSpPr>
        <p:spPr bwMode="auto">
          <a:xfrm>
            <a:off x="4755444" y="4494213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m[4,4]</a:t>
            </a:r>
            <a:endParaRPr lang="en-US" altLang="zh-CN" sz="2000" b="1" i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7597" name="Text Box 13"/>
          <p:cNvSpPr txBox="1">
            <a:spLocks noChangeArrowheads="1"/>
          </p:cNvSpPr>
          <p:nvPr/>
        </p:nvSpPr>
        <p:spPr bwMode="auto">
          <a:xfrm>
            <a:off x="5908323" y="5214938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m[5,5]</a:t>
            </a:r>
            <a:endParaRPr lang="en-US" altLang="zh-CN" sz="2000" b="1" i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7599" name="Text Box 15"/>
          <p:cNvSpPr txBox="1">
            <a:spLocks noChangeArrowheads="1"/>
          </p:cNvSpPr>
          <p:nvPr/>
        </p:nvSpPr>
        <p:spPr bwMode="auto">
          <a:xfrm>
            <a:off x="2516012" y="3054351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m[2,2]</a:t>
            </a:r>
            <a:endParaRPr lang="en-US" altLang="zh-CN" sz="2000" b="1" i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7601" name="Text Box 17"/>
          <p:cNvSpPr txBox="1">
            <a:spLocks noChangeArrowheads="1"/>
          </p:cNvSpPr>
          <p:nvPr/>
        </p:nvSpPr>
        <p:spPr bwMode="auto">
          <a:xfrm>
            <a:off x="3603978" y="3846513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m[3,3]</a:t>
            </a:r>
            <a:endParaRPr lang="en-US" altLang="zh-CN" sz="2000" b="1" i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7602" name="Text Box 18"/>
          <p:cNvSpPr txBox="1">
            <a:spLocks noChangeArrowheads="1"/>
          </p:cNvSpPr>
          <p:nvPr/>
        </p:nvSpPr>
        <p:spPr bwMode="auto">
          <a:xfrm>
            <a:off x="5908323" y="4494213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m[4,5]</a:t>
            </a:r>
            <a:endParaRPr lang="en-US" altLang="zh-CN" sz="2000" b="1" i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7603" name="Text Box 19"/>
          <p:cNvSpPr txBox="1">
            <a:spLocks noChangeArrowheads="1"/>
          </p:cNvSpPr>
          <p:nvPr/>
        </p:nvSpPr>
        <p:spPr bwMode="auto">
          <a:xfrm>
            <a:off x="4755444" y="3846513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m[3,4]</a:t>
            </a:r>
            <a:endParaRPr lang="en-US" altLang="zh-CN" sz="2000" b="1" i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7604" name="Text Box 20"/>
          <p:cNvSpPr txBox="1">
            <a:spLocks noChangeArrowheads="1"/>
          </p:cNvSpPr>
          <p:nvPr/>
        </p:nvSpPr>
        <p:spPr bwMode="auto">
          <a:xfrm>
            <a:off x="3603978" y="3054351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m[2,3]</a:t>
            </a:r>
            <a:endParaRPr lang="en-US" altLang="zh-CN" sz="2000" b="1" i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7605" name="Text Box 21"/>
          <p:cNvSpPr txBox="1">
            <a:spLocks noChangeArrowheads="1"/>
          </p:cNvSpPr>
          <p:nvPr/>
        </p:nvSpPr>
        <p:spPr bwMode="auto">
          <a:xfrm>
            <a:off x="2516012" y="2335213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</a:t>
            </a: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1</a:t>
            </a: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,2</a:t>
            </a: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]</a:t>
            </a:r>
            <a:endParaRPr lang="en-US" altLang="zh-CN" sz="2000" b="1" i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7606" name="Text Box 22"/>
          <p:cNvSpPr txBox="1">
            <a:spLocks noChangeArrowheads="1"/>
          </p:cNvSpPr>
          <p:nvPr/>
        </p:nvSpPr>
        <p:spPr bwMode="auto">
          <a:xfrm>
            <a:off x="3603978" y="2335213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m[1,3]</a:t>
            </a:r>
            <a:endParaRPr lang="en-US" altLang="zh-CN" sz="2000" b="1" i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7607" name="Text Box 23"/>
          <p:cNvSpPr txBox="1">
            <a:spLocks noChangeArrowheads="1"/>
          </p:cNvSpPr>
          <p:nvPr/>
        </p:nvSpPr>
        <p:spPr bwMode="auto">
          <a:xfrm>
            <a:off x="4755445" y="3040063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m[2,4]</a:t>
            </a:r>
            <a:endParaRPr lang="en-US" altLang="zh-CN" sz="2000" b="1" i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7608" name="Text Box 24"/>
          <p:cNvSpPr txBox="1">
            <a:spLocks noChangeArrowheads="1"/>
          </p:cNvSpPr>
          <p:nvPr/>
        </p:nvSpPr>
        <p:spPr bwMode="auto">
          <a:xfrm>
            <a:off x="5908323" y="3832226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m[3,5]</a:t>
            </a:r>
            <a:endParaRPr lang="en-US" altLang="zh-CN" sz="2000" b="1" i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7609" name="Text Box 25"/>
          <p:cNvSpPr txBox="1">
            <a:spLocks noChangeArrowheads="1"/>
          </p:cNvSpPr>
          <p:nvPr/>
        </p:nvSpPr>
        <p:spPr bwMode="auto">
          <a:xfrm>
            <a:off x="4755445" y="2335213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m[1,4]</a:t>
            </a:r>
            <a:endParaRPr lang="en-US" altLang="zh-CN" sz="2000" b="1" i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7610" name="Text Box 26"/>
          <p:cNvSpPr txBox="1">
            <a:spLocks noChangeArrowheads="1"/>
          </p:cNvSpPr>
          <p:nvPr/>
        </p:nvSpPr>
        <p:spPr bwMode="auto">
          <a:xfrm>
            <a:off x="5908323" y="3040063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i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m[2,5]</a:t>
            </a:r>
            <a:endParaRPr lang="en-US" altLang="zh-CN" sz="2000" b="1" i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7614" name="Line 30"/>
          <p:cNvSpPr>
            <a:spLocks noChangeShapeType="1"/>
          </p:cNvSpPr>
          <p:nvPr/>
        </p:nvSpPr>
        <p:spPr bwMode="auto">
          <a:xfrm>
            <a:off x="1627011" y="2205038"/>
            <a:ext cx="5633156" cy="3744912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07615" name="Line 31"/>
          <p:cNvSpPr>
            <a:spLocks noChangeShapeType="1"/>
          </p:cNvSpPr>
          <p:nvPr/>
        </p:nvSpPr>
        <p:spPr bwMode="auto">
          <a:xfrm>
            <a:off x="2587978" y="2060575"/>
            <a:ext cx="4672189" cy="3168650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07616" name="Line 32"/>
          <p:cNvSpPr>
            <a:spLocks noChangeShapeType="1"/>
          </p:cNvSpPr>
          <p:nvPr/>
        </p:nvSpPr>
        <p:spPr bwMode="auto">
          <a:xfrm>
            <a:off x="3739445" y="1989139"/>
            <a:ext cx="3520723" cy="2592387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07617" name="Line 33"/>
          <p:cNvSpPr>
            <a:spLocks noChangeShapeType="1"/>
          </p:cNvSpPr>
          <p:nvPr/>
        </p:nvSpPr>
        <p:spPr bwMode="auto">
          <a:xfrm>
            <a:off x="4700412" y="1989139"/>
            <a:ext cx="2559756" cy="1800225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07618" name="Line 34"/>
          <p:cNvSpPr>
            <a:spLocks noChangeShapeType="1"/>
          </p:cNvSpPr>
          <p:nvPr/>
        </p:nvSpPr>
        <p:spPr bwMode="auto">
          <a:xfrm>
            <a:off x="5851879" y="1989138"/>
            <a:ext cx="1408289" cy="1008062"/>
          </a:xfrm>
          <a:prstGeom prst="line">
            <a:avLst/>
          </a:prstGeom>
          <a:noFill/>
          <a:ln w="38100" cap="sq">
            <a:solidFill>
              <a:srgbClr val="0000FF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7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7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07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07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07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07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07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07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07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07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707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07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07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707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707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707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707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707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707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707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707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7591" grpId="0" bldLvl="0" animBg="1"/>
      <p:bldP spid="707593" grpId="0" bldLvl="0" animBg="1"/>
      <p:bldP spid="707595" grpId="0" bldLvl="0" animBg="1"/>
      <p:bldP spid="707597" grpId="0" bldLvl="0" animBg="1"/>
      <p:bldP spid="707599" grpId="0" bldLvl="0" animBg="1"/>
      <p:bldP spid="707601" grpId="0" bldLvl="0" animBg="1"/>
      <p:bldP spid="707602" grpId="0" bldLvl="0" animBg="1"/>
      <p:bldP spid="707603" grpId="0" bldLvl="0" animBg="1"/>
      <p:bldP spid="707604" grpId="0" bldLvl="0" animBg="1"/>
      <p:bldP spid="707605" grpId="0" bldLvl="0" animBg="1"/>
      <p:bldP spid="707606" grpId="0" bldLvl="0" animBg="1"/>
      <p:bldP spid="707607" grpId="0" bldLvl="0" animBg="1"/>
      <p:bldP spid="707608" grpId="0" bldLvl="0" animBg="1"/>
      <p:bldP spid="707609" grpId="0" bldLvl="0" animBg="1"/>
      <p:bldP spid="707610" grpId="0" bldLvl="0" animBg="1"/>
      <p:bldP spid="707614" grpId="0" animBg="1"/>
      <p:bldP spid="707615" grpId="0" animBg="1"/>
      <p:bldP spid="707616" grpId="0" animBg="1"/>
      <p:bldP spid="707617" grpId="0" animBg="1"/>
      <p:bldP spid="7076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8"/>
          <p:cNvSpPr>
            <a:spLocks noChangeArrowheads="1"/>
          </p:cNvSpPr>
          <p:nvPr/>
        </p:nvSpPr>
        <p:spPr bwMode="auto">
          <a:xfrm>
            <a:off x="1" y="1"/>
            <a:ext cx="1820333" cy="9810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eaLnBrk="1" hangingPunct="1"/>
            <a:endParaRPr lang="zh-CN" altLang="en-US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62669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3685" y="714375"/>
            <a:ext cx="8489315" cy="6181090"/>
          </a:xfrm>
          <a:solidFill>
            <a:srgbClr val="FFFFFF"/>
          </a:solidFill>
          <a:ln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1" eaLnBrk="1" hangingPunct="1">
              <a:lnSpc>
                <a:spcPct val="85000"/>
              </a:lnSpc>
              <a:buFontTx/>
              <a:buNone/>
              <a:defRPr/>
            </a:pPr>
            <a:r>
              <a:rPr lang="en-US" altLang="zh-CN" sz="245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Matrix-Chain-Order</a:t>
            </a:r>
            <a:endParaRPr lang="en-US" altLang="zh-CN" sz="2450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  <a:p>
            <a:pPr lvl="1" eaLnBrk="1" hangingPunct="1">
              <a:lnSpc>
                <a:spcPct val="85000"/>
              </a:lnSpc>
              <a:buFontTx/>
              <a:buNone/>
              <a:defRPr/>
            </a:pPr>
            <a:r>
              <a:rPr lang="en-US" altLang="zh-CN" sz="245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Input: </a:t>
            </a:r>
            <a:r>
              <a:rPr lang="zh-CN" altLang="en-US" sz="245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矩阵连</a:t>
            </a:r>
            <a:r>
              <a:rPr lang="en-US" altLang="zh-CN" sz="245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p,p</a:t>
            </a:r>
            <a:r>
              <a:rPr lang="zh-CN" altLang="en-US" sz="245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中存的各个矩阵的行数列数</a:t>
            </a:r>
            <a:endParaRPr lang="zh-CN" altLang="en-US" sz="2450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eaLnBrk="1" hangingPunct="1">
              <a:lnSpc>
                <a:spcPct val="85000"/>
              </a:lnSpc>
              <a:buFontTx/>
              <a:buNone/>
              <a:defRPr/>
            </a:pPr>
            <a:r>
              <a:rPr lang="en-US" altLang="zh-CN" sz="245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Output: </a:t>
            </a:r>
            <a:r>
              <a:rPr lang="en-US" altLang="zh-CN" sz="245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 </a:t>
            </a:r>
            <a:r>
              <a:rPr lang="zh-CN" altLang="en-US" sz="245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完成矩阵链乘的最小乘法数</a:t>
            </a:r>
            <a:endParaRPr lang="en-US" altLang="zh-CN" sz="2450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eaLnBrk="1" hangingPunct="1">
              <a:lnSpc>
                <a:spcPct val="85000"/>
              </a:lnSpc>
              <a:buFontTx/>
              <a:buNone/>
              <a:defRPr/>
            </a:pPr>
            <a:r>
              <a:rPr lang="zh-CN" altLang="en-US" sz="21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过程</a:t>
            </a:r>
            <a:r>
              <a:rPr lang="zh-CN" altLang="en-US" sz="21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：</a:t>
            </a:r>
            <a:r>
              <a:rPr lang="en-US" altLang="zh-CN" sz="21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Matrix-Chain-Order(p)</a:t>
            </a:r>
            <a:endParaRPr lang="en-US" altLang="zh-CN" sz="2100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eaLnBrk="1" hangingPunct="1">
              <a:lnSpc>
                <a:spcPct val="85000"/>
              </a:lnSpc>
              <a:buFontTx/>
              <a:buNone/>
              <a:defRPr/>
            </a:pP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1.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n</a:t>
            </a:r>
            <a:r>
              <a:rPr lang="en-US" altLang="zh-CN" sz="171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length(p)-1；</a:t>
            </a:r>
            <a:endParaRPr lang="en-US" altLang="zh-CN" sz="1710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eaLnBrk="1" hangingPunct="1">
              <a:lnSpc>
                <a:spcPct val="85000"/>
              </a:lnSpc>
              <a:buFontTx/>
              <a:buNone/>
              <a:defRPr/>
            </a:pP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2.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FOR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</a:t>
            </a:r>
            <a:r>
              <a:rPr lang="en-US" altLang="zh-CN" sz="171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171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 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TO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n 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DO</a:t>
            </a:r>
            <a:endParaRPr lang="en-US" altLang="zh-CN" sz="1710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eaLnBrk="1" hangingPunct="1">
              <a:lnSpc>
                <a:spcPct val="85000"/>
              </a:lnSpc>
              <a:buFontTx/>
              <a:buNone/>
              <a:defRPr/>
            </a:pP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3.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   m[</a:t>
            </a:r>
            <a:r>
              <a:rPr lang="en-US" altLang="zh-CN" sz="171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</a:t>
            </a:r>
            <a:r>
              <a:rPr lang="en-US" altLang="zh-CN" sz="171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</a:t>
            </a:r>
            <a:r>
              <a:rPr lang="en-US" altLang="zh-CN" sz="171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0;</a:t>
            </a:r>
            <a:endParaRPr lang="en-US" altLang="zh-CN" sz="1710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eaLnBrk="1" hangingPunct="1">
              <a:lnSpc>
                <a:spcPct val="85000"/>
              </a:lnSpc>
              <a:buFontTx/>
              <a:buNone/>
              <a:defRPr/>
            </a:pP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4.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FOR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l</a:t>
            </a:r>
            <a:r>
              <a:rPr lang="en-US" altLang="zh-CN" sz="171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 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TO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n 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DO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/* </a:t>
            </a:r>
            <a:r>
              <a:rPr lang="zh-CN" altLang="en-US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计算第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</a:t>
            </a:r>
            <a:r>
              <a:rPr lang="zh-CN" altLang="en-US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对角线 *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/</a:t>
            </a:r>
            <a:endParaRPr lang="en-US" altLang="zh-CN" sz="171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eaLnBrk="1" hangingPunct="1">
              <a:lnSpc>
                <a:spcPct val="85000"/>
              </a:lnSpc>
              <a:buFontTx/>
              <a:buNone/>
              <a:defRPr/>
            </a:pP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5. 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  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FOR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</a:t>
            </a:r>
            <a:r>
              <a:rPr lang="en-US" altLang="zh-CN" sz="171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171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 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TO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n-l+1 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DO</a:t>
            </a:r>
            <a:endParaRPr lang="en-US" altLang="zh-CN" sz="1710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eaLnBrk="1" hangingPunct="1">
              <a:lnSpc>
                <a:spcPct val="85000"/>
              </a:lnSpc>
              <a:buFontTx/>
              <a:buNone/>
              <a:defRPr/>
            </a:pP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6. 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         j</a:t>
            </a:r>
            <a:r>
              <a:rPr lang="en-US" altLang="zh-CN" sz="171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i+l-1;</a:t>
            </a:r>
            <a:endParaRPr lang="en-US" altLang="zh-CN" sz="1710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eaLnBrk="1" hangingPunct="1">
              <a:lnSpc>
                <a:spcPct val="85000"/>
              </a:lnSpc>
              <a:buFontTx/>
              <a:buNone/>
              <a:defRPr/>
            </a:pP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7.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          m[</a:t>
            </a:r>
            <a:r>
              <a:rPr lang="en-US" altLang="zh-CN" sz="171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j]</a:t>
            </a:r>
            <a:r>
              <a:rPr lang="en-US" altLang="zh-CN" sz="171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∞; </a:t>
            </a:r>
            <a:endParaRPr lang="en-US" altLang="zh-CN" sz="1710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eaLnBrk="1" hangingPunct="1">
              <a:lnSpc>
                <a:spcPct val="85000"/>
              </a:lnSpc>
              <a:buFontTx/>
              <a:buNone/>
              <a:defRPr/>
            </a:pP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8.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         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FOR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</a:t>
            </a:r>
            <a:r>
              <a:rPr lang="en-US" altLang="zh-CN" sz="171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sz="171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71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To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j-1 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DO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/* </a:t>
            </a:r>
            <a:r>
              <a:rPr lang="zh-CN" altLang="en-US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计算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m[</a:t>
            </a:r>
            <a:r>
              <a:rPr lang="en-US" altLang="zh-CN" sz="1710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i,j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 */</a:t>
            </a:r>
            <a:endParaRPr lang="zh-CN" altLang="en-US" sz="171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eaLnBrk="1" hangingPunct="1">
              <a:lnSpc>
                <a:spcPct val="85000"/>
              </a:lnSpc>
              <a:buFontTx/>
              <a:buNone/>
              <a:defRPr/>
            </a:pP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9.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                 q</a:t>
            </a:r>
            <a:r>
              <a:rPr lang="en-US" altLang="zh-CN" sz="171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m[</a:t>
            </a:r>
            <a:r>
              <a:rPr lang="en-US" altLang="zh-CN" sz="171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k]+m[k+1, j]+p</a:t>
            </a:r>
            <a:r>
              <a:rPr lang="en-US" altLang="zh-CN" sz="1710" baseline="-25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i-1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p</a:t>
            </a:r>
            <a:r>
              <a:rPr lang="en-US" altLang="zh-CN" sz="1710" baseline="-25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p</a:t>
            </a:r>
            <a:r>
              <a:rPr lang="en-US" altLang="zh-CN" sz="1710" baseline="-25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endParaRPr lang="en-US" altLang="zh-CN" sz="1710" baseline="-25000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eaLnBrk="1" hangingPunct="1">
              <a:lnSpc>
                <a:spcPct val="85000"/>
              </a:lnSpc>
              <a:buFontTx/>
              <a:buNone/>
              <a:defRPr/>
            </a:pP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10. 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             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IF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q&lt;m[</a:t>
            </a:r>
            <a:r>
              <a:rPr lang="en-US" altLang="zh-CN" sz="171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j] 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THEN 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m[</a:t>
            </a:r>
            <a:r>
              <a:rPr lang="en-US" altLang="zh-CN" sz="171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i,j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</a:t>
            </a:r>
            <a:r>
              <a:rPr lang="en-US" altLang="zh-CN" sz="171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q; </a:t>
            </a:r>
            <a:endParaRPr lang="en-US" altLang="zh-CN" sz="1710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eaLnBrk="1" hangingPunct="1">
              <a:lnSpc>
                <a:spcPct val="85000"/>
              </a:lnSpc>
              <a:buFontTx/>
              <a:buNone/>
              <a:defRPr/>
            </a:pP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11.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Return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m. </a:t>
            </a:r>
            <a:endParaRPr lang="en-US" altLang="zh-CN" sz="1710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214688" y="80645"/>
            <a:ext cx="284003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flatTx/>
          </a:bodyPr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</a:t>
            </a:r>
            <a:endParaRPr kumimoji="1" lang="zh-CN" altLang="en-US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8"/>
          <p:cNvSpPr>
            <a:spLocks noChangeArrowheads="1"/>
          </p:cNvSpPr>
          <p:nvPr/>
        </p:nvSpPr>
        <p:spPr bwMode="auto">
          <a:xfrm>
            <a:off x="1" y="1"/>
            <a:ext cx="1820333" cy="9810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eaLnBrk="1" hangingPunct="1"/>
            <a:endParaRPr lang="zh-CN" altLang="en-US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62669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5410" y="1692910"/>
            <a:ext cx="8489315" cy="4701540"/>
          </a:xfrm>
          <a:solidFill>
            <a:srgbClr val="FFFFFF"/>
          </a:solidFill>
          <a:ln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1" eaLnBrk="1" hangingPunct="1">
              <a:lnSpc>
                <a:spcPct val="85000"/>
              </a:lnSpc>
              <a:buFontTx/>
              <a:buNone/>
              <a:defRPr/>
            </a:pPr>
            <a:r>
              <a:rPr lang="en-US" altLang="zh-CN" sz="245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Matrix-Chain-Order</a:t>
            </a:r>
            <a:endParaRPr lang="en-US" altLang="zh-CN" sz="2450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  <a:p>
            <a:pPr lvl="1" eaLnBrk="1" hangingPunct="1">
              <a:lnSpc>
                <a:spcPct val="85000"/>
              </a:lnSpc>
              <a:buFontTx/>
              <a:buNone/>
              <a:defRPr/>
            </a:pPr>
            <a:r>
              <a:rPr lang="en-US" altLang="zh-CN" sz="245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Input: </a:t>
            </a:r>
            <a:r>
              <a:rPr lang="zh-CN" altLang="en-US" sz="245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矩阵连</a:t>
            </a:r>
            <a:r>
              <a:rPr lang="en-US" altLang="zh-CN" sz="245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p,p</a:t>
            </a:r>
            <a:r>
              <a:rPr lang="zh-CN" altLang="en-US" sz="245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中存的各个矩阵的行数列数</a:t>
            </a:r>
            <a:endParaRPr lang="zh-CN" altLang="en-US" sz="2450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eaLnBrk="1" hangingPunct="1">
              <a:lnSpc>
                <a:spcPct val="85000"/>
              </a:lnSpc>
              <a:buFontTx/>
              <a:buNone/>
              <a:defRPr/>
            </a:pPr>
            <a:r>
              <a:rPr lang="en-US" altLang="zh-CN" sz="245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Output: </a:t>
            </a:r>
            <a:r>
              <a:rPr lang="en-US" altLang="zh-CN" sz="245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 </a:t>
            </a:r>
            <a:r>
              <a:rPr lang="zh-CN" altLang="en-US" sz="245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完成矩阵链乘的最小乘法数</a:t>
            </a:r>
            <a:endParaRPr lang="en-US" altLang="zh-CN" sz="2450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eaLnBrk="1" hangingPunct="1">
              <a:lnSpc>
                <a:spcPct val="85000"/>
              </a:lnSpc>
              <a:buFontTx/>
              <a:buNone/>
              <a:defRPr/>
            </a:pPr>
            <a:r>
              <a:rPr lang="zh-CN" altLang="en-US" sz="21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过程</a:t>
            </a:r>
            <a:r>
              <a:rPr lang="zh-CN" altLang="en-US" sz="21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：</a:t>
            </a:r>
            <a:r>
              <a:rPr lang="en-US" altLang="zh-CN" sz="21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Matrix-Chain-Order(p)</a:t>
            </a:r>
            <a:endParaRPr lang="en-US" altLang="zh-CN" sz="2100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eaLnBrk="1" hangingPunct="1">
              <a:lnSpc>
                <a:spcPct val="85000"/>
              </a:lnSpc>
              <a:buFontTx/>
              <a:buNone/>
              <a:defRPr/>
            </a:pP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1.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n</a:t>
            </a:r>
            <a:r>
              <a:rPr lang="en-US" altLang="zh-CN" sz="171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length(p)-1；</a:t>
            </a:r>
            <a:endParaRPr lang="en-US" altLang="zh-CN" sz="1710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eaLnBrk="1" hangingPunct="1">
              <a:lnSpc>
                <a:spcPct val="85000"/>
              </a:lnSpc>
              <a:buFontTx/>
              <a:buNone/>
              <a:defRPr/>
            </a:pP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2.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FOR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</a:t>
            </a:r>
            <a:r>
              <a:rPr lang="en-US" altLang="zh-CN" sz="171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171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 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TO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n 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DO</a:t>
            </a:r>
            <a:endParaRPr lang="en-US" altLang="zh-CN" sz="1710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eaLnBrk="1" hangingPunct="1">
              <a:lnSpc>
                <a:spcPct val="85000"/>
              </a:lnSpc>
              <a:buFontTx/>
              <a:buNone/>
              <a:defRPr/>
            </a:pP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3.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   m[</a:t>
            </a:r>
            <a:r>
              <a:rPr lang="en-US" altLang="zh-CN" sz="171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</a:t>
            </a:r>
            <a:r>
              <a:rPr lang="en-US" altLang="zh-CN" sz="171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</a:t>
            </a:r>
            <a:r>
              <a:rPr lang="en-US" altLang="zh-CN" sz="171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0;</a:t>
            </a:r>
            <a:endParaRPr lang="en-US" altLang="zh-CN" sz="1710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eaLnBrk="1" hangingPunct="1">
              <a:lnSpc>
                <a:spcPct val="85000"/>
              </a:lnSpc>
              <a:buFontTx/>
              <a:buNone/>
              <a:defRPr/>
            </a:pP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4.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FOR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l</a:t>
            </a:r>
            <a:r>
              <a:rPr lang="en-US" altLang="zh-CN" sz="171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 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TO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n 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DO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/* </a:t>
            </a:r>
            <a:r>
              <a:rPr lang="zh-CN" altLang="en-US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计算第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</a:t>
            </a:r>
            <a:r>
              <a:rPr lang="zh-CN" altLang="en-US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对角线 *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/</a:t>
            </a:r>
            <a:endParaRPr lang="en-US" altLang="zh-CN" sz="171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eaLnBrk="1" hangingPunct="1">
              <a:lnSpc>
                <a:spcPct val="85000"/>
              </a:lnSpc>
              <a:buFontTx/>
              <a:buNone/>
              <a:defRPr/>
            </a:pP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5. 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  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FOR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</a:t>
            </a:r>
            <a:r>
              <a:rPr lang="en-US" altLang="zh-CN" sz="171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171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 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TO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n-l+1 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DO</a:t>
            </a:r>
            <a:endParaRPr lang="en-US" altLang="zh-CN" sz="1710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eaLnBrk="1" hangingPunct="1">
              <a:lnSpc>
                <a:spcPct val="85000"/>
              </a:lnSpc>
              <a:buFontTx/>
              <a:buNone/>
              <a:defRPr/>
            </a:pP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6. 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         j</a:t>
            </a:r>
            <a:r>
              <a:rPr lang="en-US" altLang="zh-CN" sz="171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i+l-1;</a:t>
            </a:r>
            <a:endParaRPr lang="en-US" altLang="zh-CN" sz="1710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eaLnBrk="1" hangingPunct="1">
              <a:lnSpc>
                <a:spcPct val="85000"/>
              </a:lnSpc>
              <a:buFontTx/>
              <a:buNone/>
              <a:defRPr/>
            </a:pP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7.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          m[</a:t>
            </a:r>
            <a:r>
              <a:rPr lang="en-US" altLang="zh-CN" sz="171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j]</a:t>
            </a:r>
            <a:r>
              <a:rPr lang="en-US" altLang="zh-CN" sz="171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∞; </a:t>
            </a:r>
            <a:endParaRPr lang="en-US" altLang="zh-CN" sz="1710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eaLnBrk="1" hangingPunct="1">
              <a:lnSpc>
                <a:spcPct val="85000"/>
              </a:lnSpc>
              <a:buFontTx/>
              <a:buNone/>
              <a:defRPr/>
            </a:pP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8.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         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FOR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</a:t>
            </a:r>
            <a:r>
              <a:rPr lang="en-US" altLang="zh-CN" sz="171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sz="171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71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To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j-1 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DO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/* </a:t>
            </a:r>
            <a:r>
              <a:rPr lang="zh-CN" altLang="en-US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计算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m[</a:t>
            </a:r>
            <a:r>
              <a:rPr lang="en-US" altLang="zh-CN" sz="1710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i,j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 */</a:t>
            </a:r>
            <a:endParaRPr lang="zh-CN" altLang="en-US" sz="171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eaLnBrk="1" hangingPunct="1">
              <a:lnSpc>
                <a:spcPct val="85000"/>
              </a:lnSpc>
              <a:buFontTx/>
              <a:buNone/>
              <a:defRPr/>
            </a:pP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9.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                 q</a:t>
            </a:r>
            <a:r>
              <a:rPr lang="en-US" altLang="zh-CN" sz="171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m[</a:t>
            </a:r>
            <a:r>
              <a:rPr lang="en-US" altLang="zh-CN" sz="171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k]+m[k+1, j]+p</a:t>
            </a:r>
            <a:r>
              <a:rPr lang="en-US" altLang="zh-CN" sz="1710" baseline="-25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i-1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p</a:t>
            </a:r>
            <a:r>
              <a:rPr lang="en-US" altLang="zh-CN" sz="1710" baseline="-25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p</a:t>
            </a:r>
            <a:r>
              <a:rPr lang="en-US" altLang="zh-CN" sz="1710" baseline="-25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endParaRPr lang="en-US" altLang="zh-CN" sz="1710" baseline="-25000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eaLnBrk="1" hangingPunct="1">
              <a:lnSpc>
                <a:spcPct val="85000"/>
              </a:lnSpc>
              <a:buFontTx/>
              <a:buNone/>
              <a:defRPr/>
            </a:pP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10. 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             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IF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q&lt;m[</a:t>
            </a:r>
            <a:r>
              <a:rPr lang="en-US" altLang="zh-CN" sz="171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j] 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THEN 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m[</a:t>
            </a:r>
            <a:r>
              <a:rPr lang="en-US" altLang="zh-CN" sz="171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i,j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</a:t>
            </a:r>
            <a:r>
              <a:rPr lang="en-US" altLang="zh-CN" sz="171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q</a:t>
            </a:r>
            <a:r>
              <a:rPr lang="zh-CN" altLang="en-US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，</a:t>
            </a:r>
            <a:r>
              <a:rPr lang="en-US" altLang="zh-CN" sz="1710" dirty="0">
                <a:solidFill>
                  <a:schemeClr val="tx2">
                    <a:lumMod val="60000"/>
                    <a:lumOff val="4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s[</a:t>
            </a:r>
            <a:r>
              <a:rPr lang="en-US" altLang="zh-CN" sz="171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i,j</a:t>
            </a:r>
            <a:r>
              <a:rPr lang="en-US" altLang="zh-CN" sz="1710" dirty="0">
                <a:solidFill>
                  <a:schemeClr val="tx2">
                    <a:lumMod val="60000"/>
                    <a:lumOff val="4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]=k</a:t>
            </a:r>
            <a:r>
              <a:rPr lang="en-US" altLang="zh-CN" sz="171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;</a:t>
            </a:r>
            <a:endParaRPr lang="en-US" altLang="zh-CN" sz="1710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eaLnBrk="1" hangingPunct="1">
              <a:lnSpc>
                <a:spcPct val="85000"/>
              </a:lnSpc>
              <a:buFontTx/>
              <a:buNone/>
              <a:defRPr/>
            </a:pP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11.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en-US" altLang="zh-CN" sz="171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Return</a:t>
            </a:r>
            <a:r>
              <a:rPr lang="en-US" altLang="zh-CN" sz="171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m. </a:t>
            </a:r>
            <a:endParaRPr lang="en-US" altLang="zh-CN" sz="1710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661508" name="Rectangle 4"/>
          <p:cNvSpPr>
            <a:spLocks noChangeArrowheads="1"/>
          </p:cNvSpPr>
          <p:nvPr/>
        </p:nvSpPr>
        <p:spPr bwMode="auto">
          <a:xfrm>
            <a:off x="2204720" y="233680"/>
            <a:ext cx="479107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获取构造最优解的信息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661512" name="Text Box 8"/>
          <p:cNvSpPr txBox="1">
            <a:spLocks noChangeArrowheads="1"/>
          </p:cNvSpPr>
          <p:nvPr/>
        </p:nvSpPr>
        <p:spPr bwMode="auto">
          <a:xfrm>
            <a:off x="5687695" y="4168775"/>
            <a:ext cx="2871470" cy="8299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defRPr/>
            </a:pPr>
            <a:r>
              <a:rPr lang="en-US" altLang="zh-CN" sz="2400" b="1">
                <a:solidFill>
                  <a:srgbClr val="FFFF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S[i,j]</a:t>
            </a:r>
            <a:r>
              <a:rPr lang="zh-CN" altLang="en-US" sz="2400" b="1">
                <a:solidFill>
                  <a:srgbClr val="FFFF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记录</a:t>
            </a:r>
            <a:r>
              <a:rPr lang="en-US" altLang="zh-CN" sz="2400" b="1">
                <a:solidFill>
                  <a:srgbClr val="FFFF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2400" b="1" baseline="-25000">
                <a:solidFill>
                  <a:srgbClr val="FFFF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400" b="1">
                <a:solidFill>
                  <a:srgbClr val="FFFF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2400" b="1" baseline="-25000">
                <a:solidFill>
                  <a:srgbClr val="FFFF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i+1</a:t>
            </a:r>
            <a:r>
              <a:rPr lang="en-US" altLang="zh-CN" sz="2400" b="1">
                <a:solidFill>
                  <a:srgbClr val="FFFF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…A</a:t>
            </a:r>
            <a:r>
              <a:rPr lang="en-US" altLang="zh-CN" sz="2400" b="1" baseline="-25000">
                <a:solidFill>
                  <a:srgbClr val="FFFF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r>
              <a:rPr lang="zh-CN" altLang="en-US" sz="2400" b="1">
                <a:solidFill>
                  <a:srgbClr val="FFFF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的最优划分处</a:t>
            </a:r>
            <a:endParaRPr lang="zh-CN" altLang="en-US" sz="2400" b="1">
              <a:solidFill>
                <a:srgbClr val="FFFF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1512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940" y="982980"/>
            <a:ext cx="8303260" cy="4568825"/>
          </a:xfrm>
          <a:solidFill>
            <a:srgbClr val="FFFFFF"/>
          </a:solidFill>
          <a:ln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Print-Optimal-</a:t>
            </a:r>
            <a:r>
              <a:rPr lang="en-US" altLang="zh-CN" sz="2400" dirty="0" err="1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Parens</a:t>
            </a:r>
            <a:r>
              <a:rPr lang="en-US" altLang="zh-CN" sz="24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(s, </a:t>
            </a:r>
            <a:r>
              <a:rPr lang="en-US" altLang="zh-CN" sz="2400" dirty="0" err="1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i</a:t>
            </a:r>
            <a:r>
              <a:rPr lang="en-US" altLang="zh-CN" sz="24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, j)</a:t>
            </a:r>
            <a:endParaRPr lang="en-US" altLang="zh-CN" sz="2400" dirty="0">
              <a:solidFill>
                <a:schemeClr val="tx2"/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charset="0"/>
            </a:endParaRPr>
          </a:p>
          <a:p>
            <a:pPr lvl="1" algn="just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1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1.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  </a:t>
            </a:r>
            <a:r>
              <a:rPr lang="en-US" altLang="zh-CN" sz="21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IF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 j=</a:t>
            </a:r>
            <a:r>
              <a:rPr lang="en-US" altLang="zh-CN" sz="2100" dirty="0" err="1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i</a:t>
            </a:r>
            <a:endParaRPr lang="en-US" altLang="zh-CN" sz="2100" dirty="0">
              <a:solidFill>
                <a:schemeClr val="tx2"/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charset="0"/>
            </a:endParaRPr>
          </a:p>
          <a:p>
            <a:pPr lvl="1" algn="just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1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2.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  </a:t>
            </a:r>
            <a:r>
              <a:rPr lang="en-US" altLang="zh-CN" sz="21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THEN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  </a:t>
            </a:r>
            <a:r>
              <a:rPr lang="en-US" altLang="zh-CN" sz="21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Print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 “</a:t>
            </a:r>
            <a:r>
              <a:rPr lang="en-US" altLang="zh-CN" sz="2100" dirty="0" err="1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A_i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”; </a:t>
            </a:r>
            <a:endParaRPr lang="en-US" altLang="zh-CN" sz="2100" dirty="0">
              <a:solidFill>
                <a:schemeClr val="tx2"/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charset="0"/>
            </a:endParaRPr>
          </a:p>
          <a:p>
            <a:pPr lvl="1" algn="just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1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3.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  </a:t>
            </a:r>
            <a:r>
              <a:rPr lang="en-US" altLang="zh-CN" sz="21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ELSE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   </a:t>
            </a:r>
            <a:r>
              <a:rPr lang="en-US" altLang="zh-CN" sz="21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Print 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“(”</a:t>
            </a:r>
            <a:endParaRPr lang="en-US" altLang="zh-CN" sz="2100" dirty="0">
              <a:solidFill>
                <a:schemeClr val="tx2"/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charset="0"/>
            </a:endParaRPr>
          </a:p>
          <a:p>
            <a:pPr lvl="1" algn="just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1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4.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             Print-Optimal-</a:t>
            </a:r>
            <a:r>
              <a:rPr lang="en-US" altLang="zh-CN" sz="2100" dirty="0" err="1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Parens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(s, </a:t>
            </a:r>
            <a:r>
              <a:rPr lang="en-US" altLang="zh-CN" sz="2100" dirty="0" err="1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i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, s[</a:t>
            </a:r>
            <a:r>
              <a:rPr lang="en-US" altLang="zh-CN" sz="2100" dirty="0" err="1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i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, j])</a:t>
            </a:r>
            <a:endParaRPr lang="en-US" altLang="zh-CN" sz="2100" dirty="0">
              <a:solidFill>
                <a:schemeClr val="tx2"/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charset="0"/>
            </a:endParaRPr>
          </a:p>
          <a:p>
            <a:pPr lvl="1" algn="just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1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5.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             Print-Optimal-</a:t>
            </a:r>
            <a:r>
              <a:rPr lang="en-US" altLang="zh-CN" sz="2100" dirty="0" err="1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Parens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(s, s[</a:t>
            </a:r>
            <a:r>
              <a:rPr lang="en-US" altLang="zh-CN" sz="2100" dirty="0" err="1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i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, j]+1, j)</a:t>
            </a:r>
            <a:endParaRPr lang="en-US" altLang="zh-CN" sz="2100" dirty="0">
              <a:solidFill>
                <a:schemeClr val="tx2"/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charset="0"/>
            </a:endParaRPr>
          </a:p>
          <a:p>
            <a:pPr lvl="1" algn="just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1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6.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             </a:t>
            </a:r>
            <a:r>
              <a:rPr lang="en-US" altLang="zh-CN" sz="21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Print 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 “)”</a:t>
            </a:r>
            <a:endParaRPr lang="en-US" altLang="zh-CN" sz="2100" baseline="-30000" dirty="0">
              <a:solidFill>
                <a:schemeClr val="tx2"/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charset="0"/>
            </a:endParaRPr>
          </a:p>
        </p:txBody>
      </p:sp>
      <p:sp>
        <p:nvSpPr>
          <p:cNvPr id="25604" name="Rectangle 5"/>
          <p:cNvSpPr>
            <a:spLocks noChangeArrowheads="1"/>
          </p:cNvSpPr>
          <p:nvPr/>
        </p:nvSpPr>
        <p:spPr bwMode="auto">
          <a:xfrm>
            <a:off x="0" y="427039"/>
            <a:ext cx="914400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algn="just"/>
            <a:r>
              <a:rPr kumimoji="1" lang="zh-CN" altLang="en-US" sz="1400">
                <a:latin typeface="Times New Roman" panose="02020603050405020304" charset="0"/>
                <a:ea typeface="+mn-ea"/>
                <a:cs typeface="Times New Roman" panose="02020603050405020304" charset="0"/>
              </a:rPr>
              <a:t> </a:t>
            </a:r>
            <a:endParaRPr kumimoji="1" lang="zh-CN" altLang="en-US" sz="100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endParaRPr kumimoji="1" lang="zh-CN" altLang="en-US" sz="240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graphicFrame>
        <p:nvGraphicFramePr>
          <p:cNvPr id="25605" name="Object 4"/>
          <p:cNvGraphicFramePr>
            <a:graphicFrameLocks noChangeAspect="1"/>
          </p:cNvGraphicFramePr>
          <p:nvPr/>
        </p:nvGraphicFramePr>
        <p:xfrm>
          <a:off x="1" y="1766888"/>
          <a:ext cx="93133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" name="" r:id="rId1" imgW="101600" imgH="152400" progId="Equation.3">
                  <p:embed/>
                </p:oleObj>
              </mc:Choice>
              <mc:Fallback>
                <p:oleObj name="" r:id="rId1" imgW="101600" imgH="152400" progId="Equation.3">
                  <p:embed/>
                  <p:pic>
                    <p:nvPicPr>
                      <p:cNvPr id="0" name="图片 5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1766888"/>
                        <a:ext cx="93133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6" name="Rectangle 156"/>
          <p:cNvSpPr>
            <a:spLocks noChangeArrowheads="1"/>
          </p:cNvSpPr>
          <p:nvPr/>
        </p:nvSpPr>
        <p:spPr bwMode="auto">
          <a:xfrm>
            <a:off x="0" y="5791201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algn="just"/>
            <a:r>
              <a:rPr kumimoji="1" lang="zh-CN" altLang="en-US" sz="1200">
                <a:latin typeface="Times New Roman" panose="02020603050405020304" charset="0"/>
                <a:ea typeface="+mn-ea"/>
                <a:cs typeface="Times New Roman" panose="02020603050405020304" charset="0"/>
              </a:rPr>
              <a:t> </a:t>
            </a:r>
            <a:endParaRPr kumimoji="1" lang="zh-CN" altLang="en-US" sz="100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endParaRPr kumimoji="1" lang="zh-CN" altLang="en-US" sz="240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662685" name="Rectangle 157"/>
          <p:cNvSpPr>
            <a:spLocks noChangeArrowheads="1"/>
          </p:cNvSpPr>
          <p:nvPr/>
        </p:nvSpPr>
        <p:spPr bwMode="auto">
          <a:xfrm>
            <a:off x="2952115" y="95885"/>
            <a:ext cx="323913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构造最优解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662688" name="Text Box 160"/>
          <p:cNvSpPr txBox="1">
            <a:spLocks noChangeArrowheads="1"/>
          </p:cNvSpPr>
          <p:nvPr/>
        </p:nvSpPr>
        <p:spPr bwMode="auto">
          <a:xfrm>
            <a:off x="956310" y="5493092"/>
            <a:ext cx="6873677" cy="903605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调用</a:t>
            </a:r>
            <a:r>
              <a:rPr lang="en-US" altLang="zh-CN" sz="24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Print-Optimal-</a:t>
            </a:r>
            <a:r>
              <a:rPr lang="en-US" altLang="zh-CN" sz="2400" b="1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Parens</a:t>
            </a:r>
            <a:r>
              <a:rPr lang="en-US" altLang="zh-CN" sz="24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(s, 1, n)</a:t>
            </a:r>
            <a:endParaRPr lang="en-US" altLang="zh-CN" sz="2400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ctr"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即可输出</a:t>
            </a:r>
            <a:r>
              <a:rPr lang="en-US" altLang="zh-CN" sz="24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2400" b="1" baseline="-25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2400" b="1" baseline="-25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</a:t>
            </a:r>
            <a:r>
              <a:rPr lang="en-US" altLang="zh-CN" sz="2400" b="1" baseline="-25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zh-CN" altLang="en-US" sz="24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的优化计算顺序</a:t>
            </a:r>
            <a:endParaRPr lang="zh-CN" altLang="en-US" sz="2400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662689" name="Text Box 161"/>
          <p:cNvSpPr txBox="1">
            <a:spLocks noChangeArrowheads="1"/>
          </p:cNvSpPr>
          <p:nvPr/>
        </p:nvSpPr>
        <p:spPr bwMode="auto">
          <a:xfrm>
            <a:off x="4892322" y="1014413"/>
            <a:ext cx="4159956" cy="208407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  <a:defRPr/>
            </a:pPr>
            <a:r>
              <a:rPr lang="en-US" altLang="zh-CN" sz="2400" b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S[i, j]</a:t>
            </a:r>
            <a:r>
              <a:rPr lang="zh-CN" altLang="en-US" sz="2400" b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记录</a:t>
            </a:r>
            <a:r>
              <a:rPr lang="en-US" altLang="zh-CN" sz="2400" b="1">
                <a:solidFill>
                  <a:srgbClr val="0000FF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2400" b="1" baseline="-25000">
                <a:solidFill>
                  <a:srgbClr val="0000FF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 </a:t>
            </a:r>
            <a:r>
              <a:rPr lang="en-US" altLang="zh-CN" sz="2400" b="1">
                <a:solidFill>
                  <a:srgbClr val="0000FF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…A</a:t>
            </a:r>
            <a:r>
              <a:rPr lang="en-US" altLang="zh-CN" sz="2400" b="1" baseline="-25000">
                <a:solidFill>
                  <a:srgbClr val="0000FF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r>
              <a:rPr lang="zh-CN" altLang="en-US" sz="2400" b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的最优划分处；</a:t>
            </a:r>
            <a:endParaRPr lang="zh-CN" altLang="en-US" sz="2400" b="1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just">
              <a:lnSpc>
                <a:spcPct val="90000"/>
              </a:lnSpc>
              <a:defRPr/>
            </a:pPr>
            <a:r>
              <a:rPr lang="en-US" altLang="zh-CN" sz="2400" b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S[i, S[i,j]]</a:t>
            </a:r>
            <a:r>
              <a:rPr lang="zh-CN" altLang="en-US" sz="2400" b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记录</a:t>
            </a:r>
            <a:r>
              <a:rPr lang="en-US" altLang="zh-CN" sz="2400" b="1">
                <a:solidFill>
                  <a:srgbClr val="0000FF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2400" b="1" baseline="-25000">
                <a:solidFill>
                  <a:srgbClr val="0000FF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400" b="1">
                <a:solidFill>
                  <a:srgbClr val="0000FF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…A</a:t>
            </a:r>
            <a:r>
              <a:rPr lang="en-US" altLang="zh-CN" sz="2400" b="1" baseline="-25000">
                <a:solidFill>
                  <a:srgbClr val="0000FF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s[i,j]</a:t>
            </a:r>
            <a:r>
              <a:rPr lang="zh-CN" altLang="en-US" sz="2400" b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的最优划分处；</a:t>
            </a:r>
            <a:endParaRPr lang="zh-CN" altLang="en-US" sz="2400" b="1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just">
              <a:lnSpc>
                <a:spcPct val="90000"/>
              </a:lnSpc>
              <a:defRPr/>
            </a:pPr>
            <a:r>
              <a:rPr lang="en-US" altLang="zh-CN" sz="2400" b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S[S[i,j]+1, j]</a:t>
            </a:r>
            <a:r>
              <a:rPr lang="zh-CN" altLang="en-US" sz="2400" b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记录</a:t>
            </a:r>
            <a:r>
              <a:rPr lang="en-US" altLang="zh-CN" sz="2400" b="1">
                <a:solidFill>
                  <a:srgbClr val="0000FF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</a:t>
            </a:r>
            <a:r>
              <a:rPr lang="en-US" altLang="zh-CN" sz="2400" b="1" baseline="-25000">
                <a:solidFill>
                  <a:srgbClr val="0000FF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s[i,j]+1</a:t>
            </a:r>
            <a:r>
              <a:rPr lang="en-US" altLang="zh-CN" sz="2400" b="1">
                <a:solidFill>
                  <a:srgbClr val="0000FF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…A</a:t>
            </a:r>
            <a:r>
              <a:rPr lang="en-US" altLang="zh-CN" sz="2400" b="1" baseline="-25000">
                <a:solidFill>
                  <a:srgbClr val="0000FF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r>
              <a:rPr lang="zh-CN" altLang="en-US" sz="2400" b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的最优划分处</a:t>
            </a:r>
            <a:r>
              <a:rPr lang="en-US" altLang="zh-CN" sz="2400" b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.</a:t>
            </a:r>
            <a:endParaRPr lang="en-US" altLang="zh-CN" sz="2400" b="1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2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2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2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2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2688" grpId="0" bldLvl="0" animBg="1"/>
      <p:bldP spid="662689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60" name="Rectangle 4"/>
          <p:cNvSpPr>
            <a:spLocks noChangeArrowheads="1"/>
          </p:cNvSpPr>
          <p:nvPr/>
        </p:nvSpPr>
        <p:spPr bwMode="auto">
          <a:xfrm>
            <a:off x="828675" y="786765"/>
            <a:ext cx="7486015" cy="5807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zh-CN" altLang="en-US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时间复杂性</a:t>
            </a:r>
            <a:endParaRPr lang="zh-CN" altLang="en-US" b="1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计算代价的时间</a:t>
            </a:r>
            <a:endParaRPr lang="zh-CN" altLang="en-US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(l, </a:t>
            </a:r>
            <a:r>
              <a:rPr lang="en-US" altLang="zh-CN" sz="2400" b="1" dirty="0" err="1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400" b="1" dirty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k)</a:t>
            </a:r>
            <a:r>
              <a:rPr lang="zh-CN" altLang="en-US" sz="2400" b="1" dirty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三层循环</a:t>
            </a:r>
            <a:r>
              <a:rPr lang="en-US" altLang="zh-CN" sz="2400" b="1" dirty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</a:t>
            </a:r>
            <a:r>
              <a:rPr lang="zh-CN" altLang="en-US" sz="2400" b="1" dirty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每层至多</a:t>
            </a:r>
            <a:r>
              <a:rPr lang="en-US" altLang="zh-CN" sz="2400" b="1" dirty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n-1</a:t>
            </a:r>
            <a:r>
              <a:rPr lang="zh-CN" altLang="en-US" sz="2400" b="1" dirty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步</a:t>
            </a:r>
            <a:endParaRPr lang="zh-CN" altLang="en-US" sz="2400" b="1" dirty="0">
              <a:solidFill>
                <a:srgbClr val="6633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O(n</a:t>
            </a:r>
            <a:r>
              <a:rPr lang="en-US" altLang="zh-CN" sz="2400" b="1" baseline="30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3</a:t>
            </a:r>
            <a:r>
              <a:rPr lang="en-US" altLang="zh-CN" sz="24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</a:t>
            </a:r>
            <a:endParaRPr lang="en-US" altLang="zh-CN" sz="2400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构造最优解的时间</a:t>
            </a:r>
            <a:r>
              <a:rPr lang="en-US" altLang="zh-CN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:</a:t>
            </a:r>
            <a:r>
              <a:rPr lang="en-US" altLang="zh-CN" b="1" dirty="0">
                <a:solidFill>
                  <a:srgbClr val="0066FF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O(n)</a:t>
            </a:r>
            <a:endParaRPr lang="en-US" altLang="zh-CN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总时间复杂性为：</a:t>
            </a:r>
            <a:r>
              <a:rPr lang="en-US" altLang="zh-CN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O(n</a:t>
            </a:r>
            <a:r>
              <a:rPr lang="en-US" altLang="zh-CN" b="1" baseline="30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3</a:t>
            </a:r>
            <a:r>
              <a:rPr lang="en-US" altLang="zh-CN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</a:t>
            </a:r>
            <a:endParaRPr lang="en-US" altLang="zh-CN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空间复杂性</a:t>
            </a:r>
            <a:r>
              <a:rPr lang="zh-CN" altLang="en-US" sz="32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endParaRPr lang="zh-CN" altLang="en-US" sz="3200" b="1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使用数组</a:t>
            </a:r>
            <a:r>
              <a:rPr lang="en-US" altLang="zh-CN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</a:t>
            </a: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和</a:t>
            </a:r>
            <a:r>
              <a:rPr lang="en-US" altLang="zh-CN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S</a:t>
            </a:r>
            <a:endParaRPr lang="en-US" altLang="zh-CN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需要空间</a:t>
            </a:r>
            <a:r>
              <a:rPr lang="en-US" altLang="zh-CN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O(n</a:t>
            </a:r>
            <a:r>
              <a:rPr lang="en-US" altLang="zh-CN" b="1" baseline="30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</a:t>
            </a:r>
            <a:r>
              <a:rPr lang="en-US" altLang="zh-CN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</a:t>
            </a:r>
            <a:endParaRPr lang="en-US" altLang="zh-CN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710661" name="Text Box 5"/>
          <p:cNvSpPr txBox="1">
            <a:spLocks noChangeArrowheads="1"/>
          </p:cNvSpPr>
          <p:nvPr/>
        </p:nvSpPr>
        <p:spPr bwMode="auto">
          <a:xfrm>
            <a:off x="3200400" y="60777"/>
            <a:ext cx="562610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算法复杂性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0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0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0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0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0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0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106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106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06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06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106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06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06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06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106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106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381000" y="2664460"/>
            <a:ext cx="2057400" cy="2057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>
            <a:off x="381000" y="2664460"/>
            <a:ext cx="2057400" cy="2057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762000" y="2664460"/>
            <a:ext cx="1676400" cy="166306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1219200" y="2667000"/>
            <a:ext cx="1219200" cy="123507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1600200" y="2667000"/>
            <a:ext cx="838200" cy="82105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2057400" y="2664460"/>
            <a:ext cx="381000" cy="37782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990600" y="2664460"/>
            <a:ext cx="1447800" cy="144716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19405" y="2581275"/>
            <a:ext cx="76200" cy="2258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93370" y="2327275"/>
            <a:ext cx="2232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</a:rPr>
              <a:t>1     2     3     4     5    6 </a:t>
            </a:r>
            <a:endParaRPr lang="en-US" altLang="zh-CN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7635" y="2625090"/>
            <a:ext cx="2901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1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27635" y="2993390"/>
            <a:ext cx="2901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2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27635" y="3361690"/>
            <a:ext cx="2901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3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27635" y="3743325"/>
            <a:ext cx="2901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4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27635" y="4070985"/>
            <a:ext cx="2901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5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27635" y="4379595"/>
            <a:ext cx="2901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6</a:t>
            </a:r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326515" y="2049145"/>
            <a:ext cx="29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</a:t>
            </a:r>
            <a:endParaRPr lang="en-US" altLang="zh-CN"/>
          </a:p>
        </p:txBody>
      </p:sp>
      <p:sp>
        <p:nvSpPr>
          <p:cNvPr id="30" name="文本框 29"/>
          <p:cNvSpPr txBox="1"/>
          <p:nvPr/>
        </p:nvSpPr>
        <p:spPr>
          <a:xfrm>
            <a:off x="1300480" y="4653280"/>
            <a:ext cx="29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</a:t>
            </a:r>
            <a:endParaRPr lang="en-US" altLang="zh-CN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rcRect t="16261" r="23779"/>
          <a:stretch>
            <a:fillRect/>
          </a:stretch>
        </p:blipFill>
        <p:spPr>
          <a:xfrm>
            <a:off x="2438400" y="2553335"/>
            <a:ext cx="3305810" cy="216598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rcRect t="15424" r="24207"/>
          <a:stretch>
            <a:fillRect/>
          </a:stretch>
        </p:blipFill>
        <p:spPr>
          <a:xfrm>
            <a:off x="5591810" y="2524760"/>
            <a:ext cx="3339465" cy="222250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4258945" y="2049145"/>
            <a:ext cx="335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</a:t>
            </a:r>
            <a:endParaRPr lang="en-US" altLang="zh-CN"/>
          </a:p>
        </p:txBody>
      </p:sp>
      <p:sp>
        <p:nvSpPr>
          <p:cNvPr id="37" name="文本框 36"/>
          <p:cNvSpPr txBox="1"/>
          <p:nvPr/>
        </p:nvSpPr>
        <p:spPr>
          <a:xfrm>
            <a:off x="7444740" y="2049145"/>
            <a:ext cx="29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4258945" y="4653280"/>
            <a:ext cx="29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</a:t>
            </a:r>
            <a:endParaRPr lang="en-US" altLang="zh-CN"/>
          </a:p>
        </p:txBody>
      </p:sp>
      <p:sp>
        <p:nvSpPr>
          <p:cNvPr id="39" name="文本框 38"/>
          <p:cNvSpPr txBox="1"/>
          <p:nvPr/>
        </p:nvSpPr>
        <p:spPr>
          <a:xfrm>
            <a:off x="7506970" y="4636135"/>
            <a:ext cx="29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</a:t>
            </a:r>
            <a:endParaRPr lang="en-US" altLang="zh-CN"/>
          </a:p>
        </p:txBody>
      </p:sp>
      <p:sp>
        <p:nvSpPr>
          <p:cNvPr id="40" name="文本框 39"/>
          <p:cNvSpPr txBox="1"/>
          <p:nvPr/>
        </p:nvSpPr>
        <p:spPr>
          <a:xfrm>
            <a:off x="727710" y="4963160"/>
            <a:ext cx="13633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（</a:t>
            </a:r>
            <a:r>
              <a:rPr lang="en-US" altLang="zh-CN" sz="1200"/>
              <a:t>a</a:t>
            </a:r>
            <a:r>
              <a:rPr lang="zh-CN" altLang="en-US" sz="1200"/>
              <a:t>）计算次序</a:t>
            </a:r>
            <a:endParaRPr lang="zh-CN" altLang="en-US" sz="1200"/>
          </a:p>
        </p:txBody>
      </p:sp>
      <p:sp>
        <p:nvSpPr>
          <p:cNvPr id="41" name="文本框 40"/>
          <p:cNvSpPr txBox="1"/>
          <p:nvPr/>
        </p:nvSpPr>
        <p:spPr>
          <a:xfrm>
            <a:off x="3793490" y="4963160"/>
            <a:ext cx="13633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（</a:t>
            </a:r>
            <a:r>
              <a:rPr lang="en-US" altLang="zh-CN" sz="1200"/>
              <a:t>b</a:t>
            </a:r>
            <a:r>
              <a:rPr lang="zh-CN" altLang="en-US" sz="1200"/>
              <a:t>）</a:t>
            </a:r>
            <a:r>
              <a:rPr lang="en-US" altLang="zh-CN" sz="1200"/>
              <a:t>m[i][j]</a:t>
            </a:r>
            <a:endParaRPr lang="en-US" altLang="zh-CN" sz="1200"/>
          </a:p>
        </p:txBody>
      </p:sp>
      <p:sp>
        <p:nvSpPr>
          <p:cNvPr id="42" name="文本框 41"/>
          <p:cNvSpPr txBox="1"/>
          <p:nvPr/>
        </p:nvSpPr>
        <p:spPr>
          <a:xfrm>
            <a:off x="7007225" y="4963160"/>
            <a:ext cx="13633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（</a:t>
            </a:r>
            <a:r>
              <a:rPr lang="en-US" altLang="zh-CN" sz="1200"/>
              <a:t>c</a:t>
            </a:r>
            <a:r>
              <a:rPr lang="zh-CN" altLang="en-US" sz="1200"/>
              <a:t>）</a:t>
            </a:r>
            <a:r>
              <a:rPr lang="en-US" altLang="zh-CN" sz="1200"/>
              <a:t>s</a:t>
            </a:r>
            <a:r>
              <a:rPr lang="en-US" altLang="zh-CN" sz="1200"/>
              <a:t>[i][j]</a:t>
            </a:r>
            <a:endParaRPr lang="en-US" altLang="zh-CN" sz="1200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3"/>
          <a:srcRect t="78444"/>
          <a:stretch>
            <a:fillRect/>
          </a:stretch>
        </p:blipFill>
        <p:spPr>
          <a:xfrm>
            <a:off x="381000" y="5343525"/>
            <a:ext cx="8229600" cy="1363345"/>
          </a:xfrm>
          <a:prstGeom prst="rect">
            <a:avLst/>
          </a:prstGeom>
        </p:spPr>
      </p:pic>
      <p:sp>
        <p:nvSpPr>
          <p:cNvPr id="710661" name="Text Box 5"/>
          <p:cNvSpPr txBox="1">
            <a:spLocks noChangeArrowheads="1"/>
          </p:cNvSpPr>
          <p:nvPr/>
        </p:nvSpPr>
        <p:spPr bwMode="auto">
          <a:xfrm>
            <a:off x="4034155" y="157480"/>
            <a:ext cx="146304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示例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3"/>
          <a:srcRect l="8287" t="22219" r="11844" b="61857"/>
          <a:stretch>
            <a:fillRect/>
          </a:stretch>
        </p:blipFill>
        <p:spPr>
          <a:xfrm>
            <a:off x="1507490" y="973455"/>
            <a:ext cx="6572885" cy="1007110"/>
          </a:xfrm>
          <a:prstGeom prst="rect">
            <a:avLst/>
          </a:prstGeom>
        </p:spPr>
      </p:pic>
      <p:sp>
        <p:nvSpPr>
          <p:cNvPr id="52" name="椭圆 51"/>
          <p:cNvSpPr/>
          <p:nvPr/>
        </p:nvSpPr>
        <p:spPr>
          <a:xfrm>
            <a:off x="4778375" y="3148965"/>
            <a:ext cx="462280" cy="231140"/>
          </a:xfrm>
          <a:prstGeom prst="ellipse">
            <a:avLst/>
          </a:prstGeom>
          <a:solidFill>
            <a:srgbClr val="FF000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741545" y="3469640"/>
            <a:ext cx="462280" cy="23114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3530600" y="3168650"/>
            <a:ext cx="233045" cy="193040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3793490" y="3148965"/>
            <a:ext cx="388620" cy="231140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4815205" y="3792855"/>
            <a:ext cx="388620" cy="231140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4281170" y="3148965"/>
            <a:ext cx="388620" cy="231140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4950460" y="4138295"/>
            <a:ext cx="285750" cy="189230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7908290" y="3149600"/>
            <a:ext cx="462280" cy="231140"/>
          </a:xfrm>
          <a:prstGeom prst="ellipse">
            <a:avLst/>
          </a:prstGeom>
          <a:solidFill>
            <a:srgbClr val="FF000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ldLvl="0" animBg="1"/>
      <p:bldP spid="52" grpId="1" animBg="1"/>
      <p:bldP spid="55" grpId="0" animBg="1"/>
      <p:bldP spid="54" grpId="0" animBg="1"/>
      <p:bldP spid="55" grpId="1" animBg="1"/>
      <p:bldP spid="54" grpId="1" animBg="1"/>
      <p:bldP spid="56" grpId="0" animBg="1"/>
      <p:bldP spid="57" grpId="0" animBg="1"/>
      <p:bldP spid="56" grpId="1" animBg="1"/>
      <p:bldP spid="57" grpId="1" animBg="1"/>
      <p:bldP spid="58" grpId="0" animBg="1"/>
      <p:bldP spid="59" grpId="0" animBg="1"/>
      <p:bldP spid="58" grpId="1" animBg="1"/>
      <p:bldP spid="59" grpId="1" animBg="1"/>
      <p:bldP spid="62" grpId="0" bldLvl="0" animBg="1"/>
      <p:bldP spid="62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6" name="Text Box 6"/>
          <p:cNvSpPr txBox="1">
            <a:spLocks noChangeArrowheads="1"/>
          </p:cNvSpPr>
          <p:nvPr/>
        </p:nvSpPr>
        <p:spPr bwMode="auto">
          <a:xfrm>
            <a:off x="2715260" y="339090"/>
            <a:ext cx="322643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动态规划</a:t>
            </a:r>
            <a:r>
              <a:rPr kumimoji="1" lang="en-US" altLang="zh-CN" sz="3600" b="1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kumimoji="1" lang="en-US" altLang="zh-CN" sz="3600" b="1" dirty="0"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1170" y="1371600"/>
            <a:ext cx="731710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动态规划是一种算法设计的范式（</a:t>
            </a:r>
            <a:r>
              <a:rPr lang="en-US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paradigm</a:t>
            </a:r>
            <a:r>
              <a:rPr lang="zh-CN" altLang="en-US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）或思想</a:t>
            </a:r>
            <a:endParaRPr lang="en-US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chemeClr val="accent4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       不是解决某一具体问题的具体算法</a:t>
            </a:r>
            <a:endParaRPr lang="zh-CN" altLang="en-US" dirty="0" smtClean="0">
              <a:solidFill>
                <a:schemeClr val="accent4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dirty="0" smtClean="0">
              <a:solidFill>
                <a:schemeClr val="accent4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理查德·贝尔曼（Richard Bellman）在1950年代首次提出了这个名字 ，当时他正为美国兰德公司工作，主要为美国空军和政府项目服务。</a:t>
            </a:r>
            <a:r>
              <a:rPr lang="en-US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 </a:t>
            </a:r>
            <a:endParaRPr lang="en-US" dirty="0" smtClean="0">
              <a:solidFill>
                <a:schemeClr val="accent4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 smtClean="0">
              <a:solidFill>
                <a:schemeClr val="accent4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 smtClean="0">
              <a:solidFill>
                <a:schemeClr val="accent4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 smtClean="0">
              <a:solidFill>
                <a:schemeClr val="accent4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 smtClean="0">
              <a:solidFill>
                <a:schemeClr val="accent4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  <a:p>
            <a:pPr marL="285750" indent="-285750" algn="just"/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 理查德·贝尔曼（1920年8月26日－1984年3月19日），美国应用数学家，美国国家科学院院士，和动态规划的创始人。</a:t>
            </a:r>
            <a:endParaRPr lang="zh-CN" altLang="en-US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2495" y="3386455"/>
            <a:ext cx="1225550" cy="16573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5180" y="3306445"/>
            <a:ext cx="4847590" cy="161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just">
              <a:lnSpc>
                <a:spcPct val="110000"/>
              </a:lnSpc>
            </a:pPr>
            <a:r>
              <a:rPr lang="en-US" dirty="0" smtClean="0">
                <a:solidFill>
                  <a:schemeClr val="accent4"/>
                </a:solidFill>
                <a:ea typeface="Bell MT" panose="02020503060305020303" charset="0"/>
                <a:cs typeface="+mn-lt"/>
                <a:sym typeface="+mn-ea"/>
              </a:rPr>
              <a:t>“It’s impossible to use the word, dynamic, in the pejorative sense…I thought dynamic programming was a good name.  It was something not even a Congressman could object to.”——</a:t>
            </a:r>
            <a:r>
              <a:rPr lang="en-US" i="1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理查德·</a:t>
            </a:r>
            <a:r>
              <a:rPr lang="zh-CN" altLang="en-US" i="1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贝尔</a:t>
            </a:r>
            <a:r>
              <a:rPr lang="en-US" i="1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曼</a:t>
            </a:r>
            <a:endParaRPr lang="zh-CN" altLang="en-US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23145" y="1268414"/>
            <a:ext cx="8541455" cy="4465637"/>
          </a:xfrm>
        </p:spPr>
        <p:txBody>
          <a:bodyPr/>
          <a:lstStyle/>
          <a:p>
            <a:pPr eaLnBrk="1" hangingPunct="1"/>
            <a:r>
              <a:rPr lang="zh-CN" altLang="en-US" sz="4800" b="1">
                <a:solidFill>
                  <a:srgbClr val="7030A0"/>
                </a:solidFill>
              </a:rPr>
              <a:t>请各位评审老师提出宝贵建议！谢谢！</a:t>
            </a:r>
            <a:endParaRPr lang="zh-CN" altLang="en-US" sz="4800" b="1">
              <a:solidFill>
                <a:srgbClr val="7030A0"/>
              </a:solidFill>
            </a:endParaRPr>
          </a:p>
        </p:txBody>
      </p:sp>
      <p:grpSp>
        <p:nvGrpSpPr>
          <p:cNvPr id="71683" name="组合 9"/>
          <p:cNvGrpSpPr/>
          <p:nvPr/>
        </p:nvGrpSpPr>
        <p:grpSpPr bwMode="auto">
          <a:xfrm>
            <a:off x="-1412" y="-12"/>
            <a:ext cx="9145412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-176" y="-12700"/>
              <a:ext cx="9144739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dirty="0">
                <a:solidFill>
                  <a:prstClr val="white"/>
                </a:solidFill>
              </a:endParaRPr>
            </a:p>
          </p:txBody>
        </p:sp>
        <p:pic>
          <p:nvPicPr>
            <p:cNvPr id="71689" name="图片 1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8" y="3227784"/>
              <a:ext cx="9144000" cy="365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3115734" y="846138"/>
            <a:ext cx="2712156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defRPr/>
            </a:pPr>
            <a:r>
              <a:rPr kumimoji="0" lang="zh-CN" altLang="en-US" sz="4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本讲内容</a:t>
            </a:r>
            <a:endParaRPr kumimoji="0" lang="zh-CN" altLang="en-US" sz="4400" b="1" dirty="0">
              <a:solidFill>
                <a:srgbClr val="1F497D">
                  <a:lumMod val="60000"/>
                  <a:lumOff val="40000"/>
                </a:srgbClr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1686" name="TextBox 1"/>
          <p:cNvSpPr txBox="1">
            <a:spLocks noChangeArrowheads="1"/>
          </p:cNvSpPr>
          <p:nvPr/>
        </p:nvSpPr>
        <p:spPr bwMode="auto">
          <a:xfrm>
            <a:off x="323215" y="1597660"/>
            <a:ext cx="8221980" cy="46139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>
              <a:spcBef>
                <a:spcPct val="0"/>
              </a:spcBef>
              <a:buNone/>
            </a:pPr>
            <a:r>
              <a:rPr lang="en-US" altLang="zh-CN" sz="42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	4.1 </a:t>
            </a:r>
            <a:r>
              <a:rPr lang="zh-CN" altLang="zh-CN" sz="42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动态规划的原理</a:t>
            </a:r>
            <a:endParaRPr lang="zh-CN" altLang="zh-CN" sz="4200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en-US" altLang="zh-CN" sz="42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4.2 </a:t>
            </a:r>
            <a:r>
              <a:rPr lang="zh-CN" altLang="zh-CN" sz="42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矩阵乘法问题</a:t>
            </a:r>
            <a:endParaRPr lang="zh-CN" altLang="zh-CN" sz="4200" dirty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>
              <a:buNone/>
            </a:pPr>
            <a:r>
              <a:rPr lang="en-US" altLang="zh-CN" sz="42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4.3 最长公共子序列</a:t>
            </a:r>
            <a:endParaRPr lang="en-US" altLang="zh-CN" sz="420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>
              <a:buNone/>
            </a:pPr>
            <a:r>
              <a:rPr lang="en-US" altLang="zh-CN" sz="4200" dirty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4.4 背包问题</a:t>
            </a:r>
            <a:endParaRPr lang="en-US" altLang="zh-CN" sz="4200" dirty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>
              <a:buNone/>
            </a:pPr>
            <a:r>
              <a:rPr lang="en-US" altLang="zh-CN" sz="4200" dirty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4.5 最优二分搜索树</a:t>
            </a:r>
            <a:endParaRPr lang="en-US" altLang="zh-CN" sz="4200" dirty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endParaRPr lang="zh-CN" altLang="zh-CN" sz="4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ED6CAD1-EAB7-44E5-88C3-734D5467FD7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2179320" y="307975"/>
            <a:ext cx="546925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defRPr/>
            </a:pPr>
            <a:r>
              <a:rPr kumimoji="0" lang="zh-CN" altLang="en-US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斐波那契数列</a:t>
            </a:r>
            <a:r>
              <a:rPr kumimoji="0" lang="en-US" altLang="zh-CN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(Top-down)</a:t>
            </a:r>
            <a:endParaRPr kumimoji="0" lang="en-US" altLang="zh-CN" sz="3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ED6CAD1-EAB7-44E5-88C3-734D5467FD75}" type="slidenum">
              <a:rPr lang="zh-CN" altLang="en-US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9790" y="1197610"/>
            <a:ext cx="3662045" cy="1062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76730" y="2915285"/>
            <a:ext cx="326326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 public int fib(int n) {</a:t>
            </a:r>
            <a:endParaRPr lang="zh-CN" altLang="en-US"/>
          </a:p>
          <a:p>
            <a:r>
              <a:rPr lang="zh-CN" altLang="en-US"/>
              <a:t>        if (n &lt; 1) {</a:t>
            </a:r>
            <a:endParaRPr lang="zh-CN" altLang="en-US"/>
          </a:p>
          <a:p>
            <a:r>
              <a:rPr lang="zh-CN" altLang="en-US"/>
              <a:t>            return -1;</a:t>
            </a:r>
            <a:endParaRPr lang="zh-CN" altLang="en-US"/>
          </a:p>
          <a:p>
            <a:r>
              <a:rPr lang="zh-CN" altLang="en-US"/>
              <a:t>        }</a:t>
            </a:r>
            <a:endParaRPr lang="zh-CN" altLang="en-US"/>
          </a:p>
          <a:p>
            <a:r>
              <a:rPr lang="zh-CN" altLang="en-US"/>
              <a:t>        if (n == 1 || n == 2) {</a:t>
            </a:r>
            <a:endParaRPr lang="zh-CN" altLang="en-US"/>
          </a:p>
          <a:p>
            <a:r>
              <a:rPr lang="zh-CN" altLang="en-US"/>
              <a:t>            return 1;</a:t>
            </a:r>
            <a:endParaRPr lang="zh-CN" altLang="en-US"/>
          </a:p>
          <a:p>
            <a:r>
              <a:rPr lang="zh-CN" altLang="en-US"/>
              <a:t>        }</a:t>
            </a:r>
            <a:endParaRPr lang="zh-CN" altLang="en-US"/>
          </a:p>
          <a:p>
            <a:r>
              <a:rPr lang="zh-CN" altLang="en-US"/>
              <a:t>        return fib(n - 1) + fib(n - 2);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737995" y="2303145"/>
            <a:ext cx="6294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如何设计算法，编写程序，给定任意的</a:t>
            </a:r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求</a:t>
            </a:r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F(n)</a:t>
            </a:r>
            <a:endParaRPr lang="zh-CN" altLang="en-US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29790" y="5760720"/>
            <a:ext cx="23336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时间复杂度：O(2</a:t>
            </a:r>
            <a:r>
              <a:rPr lang="zh-CN" altLang="en-US" baseline="30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</a:t>
            </a:r>
            <a:endParaRPr lang="zh-CN" altLang="en-US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700395" y="2439035"/>
            <a:ext cx="1948180" cy="3407410"/>
            <a:chOff x="9026" y="4591"/>
            <a:chExt cx="3068" cy="5366"/>
          </a:xfrm>
        </p:grpSpPr>
        <p:pic>
          <p:nvPicPr>
            <p:cNvPr id="94212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6" y="4591"/>
              <a:ext cx="3069" cy="526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" name="文本框 10"/>
            <p:cNvSpPr txBox="1"/>
            <p:nvPr/>
          </p:nvSpPr>
          <p:spPr>
            <a:xfrm>
              <a:off x="9328" y="8941"/>
              <a:ext cx="276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Can we do better ?</a:t>
              </a:r>
              <a:endParaRPr lang="en-US" altLang="zh-CN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0" grpId="0"/>
      <p:bldP spid="10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166" y="1969476"/>
            <a:ext cx="2345175" cy="20461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363" y="1583652"/>
            <a:ext cx="1878740" cy="24319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231" y="4042299"/>
            <a:ext cx="474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AGCCCTAAGGGCTACCTAGCTT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994030" y="4029967"/>
            <a:ext cx="568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GACAGCCTACAAGCGTTAGCTTG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00025" y="3790165"/>
            <a:ext cx="7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DNA: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96863" y="3790165"/>
            <a:ext cx="7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DNA: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220346"/>
            <a:ext cx="7886700" cy="1325563"/>
          </a:xfrm>
        </p:spPr>
        <p:txBody>
          <a:bodyPr/>
          <a:p>
            <a:pPr algn="ctr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这两个物种有多相似</a:t>
            </a:r>
            <a:endParaRPr lang="zh-CN" altLang="en-US" sz="3600" b="1" dirty="0" smtClean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20346"/>
            <a:ext cx="7886700" cy="1325563"/>
          </a:xfrm>
        </p:spPr>
        <p:txBody>
          <a:bodyPr/>
          <a:lstStyle/>
          <a:p>
            <a:pPr algn="ctr">
              <a:buClrTx/>
              <a:buSzTx/>
              <a:buFontTx/>
            </a:pPr>
            <a:r>
              <a:rPr lang="zh-CN" altLang="en-US" sz="3600" b="1" dirty="0" smtClean="0">
                <a:latin typeface="微软雅黑" panose="020B0503020204020204" charset="-122"/>
                <a:ea typeface="微软雅黑" panose="020B0503020204020204" charset="-122"/>
              </a:rPr>
              <a:t>最长公共子序列</a:t>
            </a:r>
            <a:endParaRPr lang="zh-CN" altLang="en-US" sz="3600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166" y="1893276"/>
            <a:ext cx="2345175" cy="20461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363" y="1507452"/>
            <a:ext cx="1878740" cy="24319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231" y="3966099"/>
            <a:ext cx="474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AGC</a:t>
            </a:r>
            <a:r>
              <a:rPr lang="en-US" sz="2400" dirty="0" smtClean="0"/>
              <a:t>C</a:t>
            </a:r>
            <a:r>
              <a:rPr lang="en-US" sz="2400" dirty="0" smtClean="0">
                <a:solidFill>
                  <a:srgbClr val="FF0000"/>
                </a:solidFill>
              </a:rPr>
              <a:t>CTAA</a:t>
            </a:r>
            <a:r>
              <a:rPr lang="en-US" sz="2400" dirty="0" smtClean="0"/>
              <a:t>GG</a:t>
            </a:r>
            <a:r>
              <a:rPr lang="en-US" sz="2400" dirty="0" smtClean="0">
                <a:solidFill>
                  <a:srgbClr val="FF0000"/>
                </a:solidFill>
              </a:rPr>
              <a:t>GCT</a:t>
            </a:r>
            <a:r>
              <a:rPr lang="en-US" sz="2400" dirty="0" smtClean="0"/>
              <a:t>ACC</a:t>
            </a:r>
            <a:r>
              <a:rPr lang="en-US" sz="2400" dirty="0" smtClean="0">
                <a:solidFill>
                  <a:srgbClr val="FF0000"/>
                </a:solidFill>
              </a:rPr>
              <a:t>TAGCTT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94030" y="3953767"/>
            <a:ext cx="568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GAC</a:t>
            </a:r>
            <a:r>
              <a:rPr lang="en-US" sz="2400" dirty="0" smtClean="0">
                <a:solidFill>
                  <a:srgbClr val="FF0000"/>
                </a:solidFill>
              </a:rPr>
              <a:t>AGCCTA</a:t>
            </a:r>
            <a:r>
              <a:rPr lang="en-US" sz="2400" dirty="0" smtClean="0"/>
              <a:t>CA</a:t>
            </a:r>
            <a:r>
              <a:rPr lang="en-US" sz="2400" dirty="0" smtClean="0">
                <a:solidFill>
                  <a:srgbClr val="FF0000"/>
                </a:solidFill>
              </a:rPr>
              <a:t>AGC</a:t>
            </a:r>
            <a:r>
              <a:rPr lang="en-US" sz="2400" dirty="0" smtClean="0"/>
              <a:t>G</a:t>
            </a:r>
            <a:r>
              <a:rPr lang="en-US" sz="2400" dirty="0" smtClean="0">
                <a:solidFill>
                  <a:srgbClr val="FF0000"/>
                </a:solidFill>
              </a:rPr>
              <a:t>TTAGCTT</a:t>
            </a:r>
            <a:r>
              <a:rPr lang="en-US" sz="2400" dirty="0" smtClean="0"/>
              <a:t>G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29387" y="5184495"/>
            <a:ext cx="4243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AGCCTAAGCTTAGCTT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0025" y="3713965"/>
            <a:ext cx="7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DNA: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96863" y="3713965"/>
            <a:ext cx="7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DNA:</a:t>
            </a:r>
            <a:endParaRPr lang="en-US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27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19100" y="1275080"/>
            <a:ext cx="8019415" cy="4605020"/>
          </a:xfrm>
          <a:solidFill>
            <a:schemeClr val="bg1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8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子序列</a:t>
            </a:r>
            <a:endParaRPr lang="zh-CN" altLang="en-US" sz="2800" b="1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i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X=(A, B, C, B, D, B)</a:t>
            </a:r>
            <a:endParaRPr lang="en-US" altLang="zh-CN" sz="2400" b="1" i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i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Z=(B, C, D, B)</a:t>
            </a:r>
            <a:r>
              <a:rPr lang="zh-CN" altLang="en-US" sz="24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</a:t>
            </a:r>
            <a:r>
              <a:rPr lang="en-US" altLang="zh-CN" sz="2400" b="1" i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zh-CN" altLang="en-US" sz="24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的子序列</a:t>
            </a:r>
            <a:endParaRPr lang="zh-CN" altLang="en-US" sz="2400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i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W=(B, D, A)</a:t>
            </a:r>
            <a:r>
              <a:rPr lang="zh-CN" altLang="en-US" sz="24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不是</a:t>
            </a:r>
            <a:r>
              <a:rPr lang="en-US" altLang="zh-CN" sz="2400" b="1" i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zh-CN" altLang="en-US" sz="24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的子序列</a:t>
            </a:r>
            <a:endParaRPr lang="en-US" altLang="zh-CN" sz="2400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8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公共子序列</a:t>
            </a:r>
            <a:endParaRPr lang="zh-CN" altLang="en-US" sz="2800" b="1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i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</a:t>
            </a:r>
            <a:r>
              <a:rPr lang="zh-CN" altLang="en-US" sz="24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是序列</a:t>
            </a:r>
            <a:r>
              <a:rPr lang="en-US" altLang="zh-CN" sz="2400" b="1" i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zh-CN" altLang="en-US" sz="24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与</a:t>
            </a:r>
            <a:r>
              <a:rPr lang="en-US" altLang="zh-CN" sz="2400" b="1" i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zh-CN" altLang="en-US" sz="24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的公共子序列，如果</a:t>
            </a:r>
            <a:r>
              <a:rPr lang="en-US" altLang="zh-CN" sz="2400" b="1" i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</a:t>
            </a:r>
            <a:r>
              <a:rPr lang="zh-CN" altLang="en-US" sz="24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</a:t>
            </a:r>
            <a:r>
              <a:rPr lang="en-US" altLang="zh-CN" sz="2400" b="1" i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zh-CN" altLang="en-US" sz="24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的子序也是</a:t>
            </a:r>
            <a:r>
              <a:rPr lang="en-US" altLang="zh-CN" sz="2400" b="1" i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zh-CN" altLang="en-US" sz="24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的子序列。</a:t>
            </a:r>
            <a:endParaRPr lang="zh-CN" altLang="en-US" sz="2400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641028" name="Text Box 4"/>
          <p:cNvSpPr txBox="1">
            <a:spLocks noChangeArrowheads="1"/>
          </p:cNvSpPr>
          <p:nvPr/>
        </p:nvSpPr>
        <p:spPr bwMode="auto">
          <a:xfrm>
            <a:off x="3028315" y="406400"/>
            <a:ext cx="386778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问题</a:t>
            </a:r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的</a:t>
            </a:r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定义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4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4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4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1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41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596" name="Rectangle 4"/>
          <p:cNvSpPr>
            <a:spLocks noChangeArrowheads="1"/>
          </p:cNvSpPr>
          <p:nvPr/>
        </p:nvSpPr>
        <p:spPr bwMode="auto">
          <a:xfrm>
            <a:off x="1012190" y="1360805"/>
            <a:ext cx="7467600" cy="2306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最长公共子序列（</a:t>
            </a:r>
            <a:r>
              <a:rPr lang="en-US" altLang="zh-CN" sz="24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LCS）</a:t>
            </a:r>
            <a:r>
              <a:rPr lang="zh-CN" altLang="en-US" sz="24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问题</a:t>
            </a:r>
            <a:r>
              <a:rPr lang="en-US" altLang="zh-CN" sz="24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:</a:t>
            </a:r>
            <a:endParaRPr lang="zh-CN" altLang="en-US" b="1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输入：</a:t>
            </a:r>
            <a:r>
              <a:rPr lang="en-US" altLang="zh-CN" sz="24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 = (x</a:t>
            </a:r>
            <a:r>
              <a:rPr lang="en-US" altLang="zh-CN" sz="2400" b="1" baseline="-25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24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,x</a:t>
            </a:r>
            <a:r>
              <a:rPr lang="en-US" altLang="zh-CN" sz="2400" b="1" baseline="-25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</a:t>
            </a:r>
            <a:r>
              <a:rPr lang="en-US" altLang="zh-CN" sz="24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,...,</a:t>
            </a:r>
            <a:r>
              <a:rPr lang="en-US" altLang="zh-CN" sz="2400" b="1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2400" b="1" baseline="-25000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sz="24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</a:t>
            </a:r>
            <a:endParaRPr lang="en-US" altLang="zh-CN" sz="2400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      Y = (y</a:t>
            </a:r>
            <a:r>
              <a:rPr lang="en-US" altLang="zh-CN" sz="2400" b="1" baseline="-25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24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,y</a:t>
            </a:r>
            <a:r>
              <a:rPr lang="en-US" altLang="zh-CN" sz="2400" b="1" baseline="-25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</a:t>
            </a:r>
            <a:r>
              <a:rPr lang="en-US" altLang="zh-CN" sz="24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,...</a:t>
            </a:r>
            <a:r>
              <a:rPr lang="en-US" altLang="zh-CN" sz="2400" b="1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sz="2400" b="1" baseline="-25000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</a:t>
            </a:r>
            <a:r>
              <a:rPr lang="en-US" altLang="zh-CN" sz="24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</a:t>
            </a:r>
            <a:endParaRPr lang="en-US" altLang="zh-CN" sz="2400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输出：</a:t>
            </a:r>
            <a:r>
              <a:rPr lang="en-US" altLang="zh-CN" sz="24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 = X</a:t>
            </a:r>
            <a:r>
              <a:rPr lang="zh-CN" altLang="en-US" sz="24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与</a:t>
            </a:r>
            <a:r>
              <a:rPr lang="en-US" altLang="zh-CN" sz="24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zh-CN" altLang="en-US" sz="24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的最长公共子序列</a:t>
            </a:r>
            <a:endParaRPr lang="zh-CN" altLang="en-US" sz="2400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641028" name="Text Box 4"/>
          <p:cNvSpPr txBox="1">
            <a:spLocks noChangeArrowheads="1"/>
          </p:cNvSpPr>
          <p:nvPr/>
        </p:nvSpPr>
        <p:spPr bwMode="auto">
          <a:xfrm>
            <a:off x="3365500" y="199390"/>
            <a:ext cx="386778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>
              <a:defRPr/>
            </a:pPr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问题的定义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79650" y="452120"/>
            <a:ext cx="5454015" cy="63309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algn="ctr">
              <a:buClrTx/>
              <a:buSzTx/>
              <a:buFontTx/>
            </a:pPr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最长公共子序列结构分析</a:t>
            </a:r>
            <a:endParaRPr lang="zh-CN" altLang="en-US" sz="3600" b="1" dirty="0" smtClean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0723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75615" y="1844675"/>
            <a:ext cx="8274685" cy="280797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第</a:t>
            </a:r>
            <a:r>
              <a:rPr lang="en-US" altLang="zh-CN" sz="28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前缀</a:t>
            </a:r>
            <a:endParaRPr lang="zh-CN" alt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设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X=(x</a:t>
            </a:r>
            <a:r>
              <a:rPr lang="en-US" altLang="zh-CN" sz="2400" b="1" baseline="-30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x</a:t>
            </a:r>
            <a:r>
              <a:rPr lang="en-US" altLang="zh-CN" sz="2400" b="1" baseline="-30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..., </a:t>
            </a:r>
            <a:r>
              <a:rPr lang="en-US" altLang="zh-CN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2400" b="1" baseline="-300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是一个序列，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的第</a:t>
            </a:r>
            <a:r>
              <a:rPr lang="en-US" altLang="zh-CN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前缀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2400" b="1" baseline="-30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是一个序列，定义为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2400" b="1" baseline="-30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=(x</a:t>
            </a:r>
            <a:r>
              <a:rPr lang="en-US" altLang="zh-CN" sz="2400" b="1" baseline="-30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..., x</a:t>
            </a:r>
            <a:r>
              <a:rPr lang="en-US" altLang="zh-CN" sz="2400" b="1" baseline="-30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 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sz="20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例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.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X=(A, B, D, C, A), X</a:t>
            </a:r>
            <a:r>
              <a:rPr lang="en-US" altLang="zh-CN" sz="20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=(A), X</a:t>
            </a:r>
            <a:r>
              <a:rPr lang="en-US" altLang="zh-CN" sz="20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=(A, B), X</a:t>
            </a:r>
            <a:r>
              <a:rPr lang="en-US" altLang="zh-CN" sz="20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3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=(A, B, D)</a:t>
            </a:r>
            <a:endParaRPr lang="en-US" altLang="zh-CN" sz="20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0540" y="1078230"/>
            <a:ext cx="7437755" cy="464693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1" algn="just" eaLnBrk="1" hangingPunct="1">
              <a:lnSpc>
                <a:spcPct val="150000"/>
              </a:lnSpc>
              <a:buClrTx/>
              <a:buSzTx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分析优化解的结构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递归地定义最优解的代价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自底向上地计算优化解的代价保存之，并获取构造最优解的信息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根据构造最优解的信息构造优化解</a:t>
            </a:r>
            <a:r>
              <a:rPr lang="zh-CN" altLang="en-US" sz="3200" b="1" dirty="0">
                <a:solidFill>
                  <a:schemeClr val="tx2"/>
                </a:solidFill>
                <a:latin typeface="+mn-ea"/>
              </a:rPr>
              <a:t> </a:t>
            </a:r>
            <a:endParaRPr lang="en-US" altLang="zh-CN" sz="32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61715" y="213995"/>
            <a:ext cx="302768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使用动态</a:t>
            </a:r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规划</a:t>
            </a:r>
            <a:endParaRPr kumimoji="1" lang="zh-CN" altLang="en-US" sz="4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4405093" y="1232854"/>
            <a:ext cx="902677" cy="454634"/>
          </a:xfrm>
          <a:prstGeom prst="lef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533400"/>
            <a:ext cx="8796655" cy="582866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32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优化子结构</a:t>
            </a:r>
            <a:endParaRPr lang="zh-CN" altLang="en-US" sz="3200" b="1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定理1：</a:t>
            </a:r>
            <a:r>
              <a:rPr lang="zh-CN" altLang="en-US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设</a:t>
            </a:r>
            <a:r>
              <a:rPr lang="en-US" altLang="zh-CN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X=(x</a:t>
            </a:r>
            <a:r>
              <a:rPr lang="en-US" altLang="zh-CN" sz="2800" b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..., </a:t>
            </a:r>
            <a:r>
              <a:rPr lang="en-US" altLang="zh-CN" sz="2800" b="1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2800" b="1" baseline="-30000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</a:t>
            </a:r>
            <a:r>
              <a:rPr lang="en-US" altLang="zh-CN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</a:t>
            </a:r>
            <a:r>
              <a:rPr lang="zh-CN" altLang="en-US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、</a:t>
            </a:r>
            <a:r>
              <a:rPr lang="en-US" altLang="zh-CN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Y=(y</a:t>
            </a:r>
            <a:r>
              <a:rPr lang="en-US" altLang="zh-CN" sz="2800" b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..., </a:t>
            </a:r>
            <a:r>
              <a:rPr lang="en-US" altLang="zh-CN" sz="2800" b="1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sz="2800" b="1" baseline="-30000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 </a:t>
            </a:r>
            <a:r>
              <a:rPr lang="zh-CN" altLang="en-US" sz="20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是两个序列，</a:t>
            </a:r>
            <a:r>
              <a:rPr lang="en-US" altLang="zh-CN" sz="20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Z=(z</a:t>
            </a:r>
            <a:r>
              <a:rPr lang="en-US" altLang="zh-CN" sz="2000" b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20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..., </a:t>
            </a:r>
            <a:r>
              <a:rPr lang="en-US" altLang="zh-CN" sz="2000" b="1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</a:t>
            </a:r>
            <a:r>
              <a:rPr lang="en-US" altLang="zh-CN" sz="2000" b="1" baseline="-30000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sz="20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</a:t>
            </a:r>
            <a:r>
              <a:rPr lang="zh-CN" altLang="en-US" sz="20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</a:t>
            </a:r>
            <a:r>
              <a:rPr lang="en-US" altLang="zh-CN" sz="20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zh-CN" altLang="en-US" sz="20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与</a:t>
            </a:r>
            <a:r>
              <a:rPr lang="en-US" altLang="zh-CN" sz="20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zh-CN" altLang="en-US" sz="20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</a:t>
            </a:r>
            <a:r>
              <a:rPr lang="en-US" altLang="zh-CN" sz="20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LCS</a:t>
            </a:r>
            <a:r>
              <a:rPr lang="zh-CN" altLang="en-US" sz="20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，我们有</a:t>
            </a: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：</a:t>
            </a:r>
            <a:endParaRPr lang="zh-CN" altLang="en-US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⑴ </a:t>
            </a:r>
            <a:r>
              <a:rPr lang="zh-CN" altLang="en-US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如果</a:t>
            </a:r>
            <a:r>
              <a:rPr lang="en-US" altLang="zh-CN" sz="2800" b="1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2800" b="1" baseline="-30000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</a:t>
            </a:r>
            <a:r>
              <a:rPr lang="en-US" altLang="zh-CN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</a:t>
            </a:r>
            <a:r>
              <a:rPr lang="en-US" altLang="zh-CN" sz="2800" b="1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sz="2800" b="1" baseline="-30000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</a:t>
            </a:r>
            <a:r>
              <a:rPr lang="zh-CN" altLang="en-US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则</a:t>
            </a:r>
            <a:r>
              <a:rPr lang="en-US" altLang="zh-CN" sz="2800" b="1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</a:t>
            </a:r>
            <a:r>
              <a:rPr lang="en-US" altLang="zh-CN" sz="2800" b="1" baseline="-30000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</a:t>
            </a:r>
            <a:r>
              <a:rPr lang="en-US" altLang="zh-CN" sz="2800" b="1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2800" b="1" baseline="-30000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</a:t>
            </a:r>
            <a:r>
              <a:rPr lang="en-US" altLang="zh-CN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</a:t>
            </a:r>
            <a:r>
              <a:rPr lang="en-US" altLang="zh-CN" sz="2800" b="1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sz="2800" b="1" baseline="-30000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Z</a:t>
            </a:r>
            <a:r>
              <a:rPr lang="en-US" altLang="zh-CN" sz="2800" b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k-1</a:t>
            </a:r>
            <a:r>
              <a:rPr lang="zh-CN" altLang="en-US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</a:t>
            </a:r>
            <a:r>
              <a:rPr lang="en-US" altLang="zh-CN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2800" b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m-1</a:t>
            </a:r>
            <a:r>
              <a:rPr lang="zh-CN" altLang="en-US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和</a:t>
            </a:r>
            <a:r>
              <a:rPr lang="en-US" altLang="zh-CN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sz="2800" b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n-1</a:t>
            </a:r>
            <a:r>
              <a:rPr lang="zh-CN" altLang="en-US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</a:t>
            </a:r>
            <a:r>
              <a:rPr lang="en-US" altLang="zh-CN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LCS，</a:t>
            </a:r>
            <a:r>
              <a:rPr lang="zh-CN" altLang="en-US" sz="20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即，</a:t>
            </a:r>
            <a:r>
              <a:rPr lang="en-US" altLang="zh-CN" sz="20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LCS</a:t>
            </a:r>
            <a:r>
              <a:rPr lang="en-US" altLang="zh-CN" sz="2000" b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XY </a:t>
            </a:r>
            <a:r>
              <a:rPr lang="en-US" altLang="zh-CN" sz="20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 LCS</a:t>
            </a:r>
            <a:r>
              <a:rPr lang="en-US" altLang="zh-CN" sz="2000" b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2000" b="1" baseline="-5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m-1</a:t>
            </a:r>
            <a:r>
              <a:rPr lang="en-US" altLang="zh-CN" sz="2000" b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sz="2000" b="1" baseline="-5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n-1</a:t>
            </a:r>
            <a:r>
              <a:rPr lang="en-US" altLang="zh-CN" sz="20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+ &lt;</a:t>
            </a:r>
            <a:r>
              <a:rPr lang="en-US" altLang="zh-CN" sz="2000" b="1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2000" b="1" baseline="-30000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</a:t>
            </a:r>
            <a:r>
              <a:rPr lang="en-US" altLang="zh-CN" sz="20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</a:t>
            </a:r>
            <a:r>
              <a:rPr lang="en-US" altLang="zh-CN" sz="2000" b="1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sz="2000" b="1" baseline="-30000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sz="20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&gt;.</a:t>
            </a:r>
            <a:endParaRPr lang="en-US" altLang="zh-CN" sz="2000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800" b="1" dirty="0">
                <a:solidFill>
                  <a:srgbClr val="0066FF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⑵</a:t>
            </a:r>
            <a:r>
              <a:rPr lang="en-US" altLang="zh-CN" sz="2800" b="1" dirty="0">
                <a:solidFill>
                  <a:srgbClr val="0066FF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zh-CN" altLang="en-US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如果</a:t>
            </a:r>
            <a:r>
              <a:rPr lang="en-US" altLang="zh-CN" sz="2800" b="1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2800" b="1" baseline="-30000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</a:t>
            </a:r>
            <a:r>
              <a:rPr lang="en-US" altLang="zh-CN" sz="2800" b="1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</a:t>
            </a:r>
            <a:r>
              <a:rPr lang="en-US" altLang="zh-CN" sz="2800" b="1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sz="2800" b="1" baseline="-30000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，</a:t>
            </a:r>
            <a:r>
              <a:rPr lang="zh-CN" altLang="en-US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且</a:t>
            </a:r>
            <a:r>
              <a:rPr lang="en-US" altLang="zh-CN" sz="2800" b="1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</a:t>
            </a:r>
            <a:r>
              <a:rPr lang="en-US" altLang="zh-CN" sz="2800" b="1" baseline="-30000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sz="2800" b="1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</a:t>
            </a:r>
            <a:r>
              <a:rPr lang="en-US" altLang="zh-CN" sz="2800" b="1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2800" b="1" baseline="-30000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</a:t>
            </a:r>
            <a:r>
              <a:rPr lang="en-US" altLang="zh-CN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，</a:t>
            </a:r>
            <a:r>
              <a:rPr lang="zh-CN" altLang="en-US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则</a:t>
            </a:r>
            <a:r>
              <a:rPr lang="en-US" altLang="zh-CN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</a:t>
            </a:r>
            <a:r>
              <a:rPr lang="zh-CN" altLang="en-US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</a:t>
            </a:r>
            <a:r>
              <a:rPr lang="en-US" altLang="zh-CN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2800" b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m-1</a:t>
            </a:r>
            <a:r>
              <a:rPr lang="zh-CN" altLang="en-US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和</a:t>
            </a:r>
            <a:r>
              <a:rPr lang="en-US" altLang="zh-CN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zh-CN" altLang="en-US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</a:t>
            </a:r>
            <a:r>
              <a:rPr lang="en-US" altLang="zh-CN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LCS，</a:t>
            </a:r>
            <a:r>
              <a:rPr lang="zh-CN" altLang="en-US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即 </a:t>
            </a:r>
            <a:r>
              <a:rPr lang="en-US" altLang="zh-CN" sz="20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LCS</a:t>
            </a:r>
            <a:r>
              <a:rPr lang="en-US" altLang="zh-CN" sz="2000" b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XY</a:t>
            </a:r>
            <a:r>
              <a:rPr lang="en-US" altLang="zh-CN" sz="20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 LCS</a:t>
            </a:r>
            <a:r>
              <a:rPr lang="en-US" altLang="zh-CN" sz="2000" b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2000" b="1" baseline="-5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m-1</a:t>
            </a:r>
            <a:r>
              <a:rPr lang="en-US" altLang="zh-CN" sz="2000" b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endParaRPr lang="en-US" altLang="zh-CN" sz="2000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800" b="1" dirty="0">
                <a:solidFill>
                  <a:srgbClr val="0066FF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⑶</a:t>
            </a:r>
            <a:r>
              <a:rPr lang="en-US" altLang="zh-CN" sz="2800" b="1" dirty="0">
                <a:solidFill>
                  <a:srgbClr val="0066FF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zh-CN" altLang="en-US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如果</a:t>
            </a:r>
            <a:r>
              <a:rPr lang="en-US" altLang="zh-CN" sz="2800" b="1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2800" b="1" baseline="-30000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</a:t>
            </a:r>
            <a:r>
              <a:rPr lang="en-US" altLang="zh-CN" sz="2800" b="1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</a:t>
            </a:r>
            <a:r>
              <a:rPr lang="en-US" altLang="zh-CN" sz="2800" b="1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sz="2800" b="1" baseline="-30000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</a:t>
            </a:r>
            <a:r>
              <a:rPr lang="zh-CN" altLang="en-US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且</a:t>
            </a:r>
            <a:r>
              <a:rPr lang="en-US" altLang="zh-CN" sz="2800" b="1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</a:t>
            </a:r>
            <a:r>
              <a:rPr lang="en-US" altLang="zh-CN" sz="2800" b="1" baseline="-30000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sz="2800" b="1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</a:t>
            </a:r>
            <a:r>
              <a:rPr lang="en-US" altLang="zh-CN" sz="2800" b="1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sz="2800" b="1" baseline="-30000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</a:t>
            </a:r>
            <a:r>
              <a:rPr lang="zh-CN" altLang="en-US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则</a:t>
            </a:r>
            <a:r>
              <a:rPr lang="en-US" altLang="zh-CN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</a:t>
            </a:r>
            <a:r>
              <a:rPr lang="zh-CN" altLang="en-US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</a:t>
            </a:r>
            <a:r>
              <a:rPr lang="en-US" altLang="zh-CN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zh-CN" altLang="en-US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与</a:t>
            </a:r>
            <a:r>
              <a:rPr lang="en-US" altLang="zh-CN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sz="2800" b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n-1</a:t>
            </a:r>
            <a:r>
              <a:rPr lang="zh-CN" altLang="en-US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</a:t>
            </a:r>
            <a:r>
              <a:rPr lang="en-US" altLang="zh-CN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LCS，</a:t>
            </a:r>
            <a:r>
              <a:rPr lang="zh-CN" altLang="en-US" sz="28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即 </a:t>
            </a:r>
            <a:r>
              <a:rPr lang="en-US" altLang="zh-CN" sz="20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LCS</a:t>
            </a:r>
            <a:r>
              <a:rPr lang="en-US" altLang="zh-CN" sz="2000" b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XY</a:t>
            </a:r>
            <a:r>
              <a:rPr lang="en-US" altLang="zh-CN" sz="20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 LCS</a:t>
            </a:r>
            <a:r>
              <a:rPr lang="en-US" altLang="zh-CN" sz="2000" b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XY</a:t>
            </a:r>
            <a:r>
              <a:rPr lang="en-US" altLang="zh-CN" sz="2000" b="1" baseline="-5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n-1</a:t>
            </a:r>
            <a:endParaRPr lang="en-US" altLang="zh-CN" sz="2000" b="1" baseline="-50000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©</a:t>
            </a:r>
            <a:r>
              <a:rPr lang="en-US" altLang="zh-CN">
                <a:latin typeface="华文新魏" panose="02010800040101010101" pitchFamily="2" charset="-122"/>
              </a:rPr>
              <a:t>DKE-LAB(2009)</a:t>
            </a:r>
            <a:endParaRPr lang="en-US" altLang="zh-CN">
              <a:latin typeface="华文新魏" panose="02010800040101010101" pitchFamily="2" charset="-122"/>
            </a:endParaRPr>
          </a:p>
        </p:txBody>
      </p:sp>
      <p:sp>
        <p:nvSpPr>
          <p:cNvPr id="673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6205"/>
            <a:ext cx="8393430" cy="6524625"/>
          </a:xfrm>
          <a:solidFill>
            <a:schemeClr val="bg1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algn="just"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证明:</a:t>
            </a:r>
            <a:endParaRPr lang="zh-CN" altLang="en-US" sz="2000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just"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</a:t>
            </a:r>
            <a:r>
              <a:rPr lang="zh-CN" altLang="en-US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</a:t>
            </a:r>
            <a:r>
              <a:rPr lang="zh-CN" altLang="en-US" sz="20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⑴</a:t>
            </a:r>
            <a:r>
              <a:rPr lang="en-US" altLang="zh-CN" sz="20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.  X=&lt;x</a:t>
            </a:r>
            <a:r>
              <a:rPr lang="en-US" altLang="zh-CN" sz="2000" b="1" baseline="-25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20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…, x</a:t>
            </a:r>
            <a:r>
              <a:rPr lang="en-US" altLang="zh-CN" sz="2000" b="1" baseline="-25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m-1</a:t>
            </a:r>
            <a:r>
              <a:rPr lang="en-US" altLang="zh-CN" sz="20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</a:t>
            </a:r>
            <a:r>
              <a:rPr lang="en-US" altLang="zh-CN" sz="2000" b="1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2000" b="1" baseline="-25000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</a:t>
            </a:r>
            <a:r>
              <a:rPr lang="en-US" altLang="zh-CN" sz="20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&gt;, Y=&lt;y</a:t>
            </a:r>
            <a:r>
              <a:rPr lang="en-US" altLang="zh-CN" sz="2000" b="1" baseline="-25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20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…, y</a:t>
            </a:r>
            <a:r>
              <a:rPr lang="en-US" altLang="zh-CN" sz="2000" b="1" baseline="-25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n-1</a:t>
            </a:r>
            <a:r>
              <a:rPr lang="en-US" altLang="zh-CN" sz="20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</a:t>
            </a:r>
            <a:r>
              <a:rPr lang="en-US" altLang="zh-CN" sz="2000" b="1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2000" b="1" baseline="-25000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</a:t>
            </a:r>
            <a:r>
              <a:rPr lang="en-US" altLang="zh-CN" sz="20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&gt;</a:t>
            </a:r>
            <a:r>
              <a:rPr lang="zh-CN" altLang="en-US" sz="20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，则</a:t>
            </a:r>
            <a:endParaRPr lang="zh-CN" altLang="en-US" sz="2000" b="1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just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0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          LCS</a:t>
            </a:r>
            <a:r>
              <a:rPr lang="en-US" altLang="zh-CN" sz="2000" b="1" baseline="-30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XY </a:t>
            </a:r>
            <a:r>
              <a:rPr lang="en-US" altLang="zh-CN" sz="20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 LCS</a:t>
            </a:r>
            <a:r>
              <a:rPr lang="en-US" altLang="zh-CN" sz="2000" b="1" baseline="-30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2000" b="1" baseline="-50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m-1</a:t>
            </a:r>
            <a:r>
              <a:rPr lang="en-US" altLang="zh-CN" sz="2000" b="1" baseline="-30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sz="2000" b="1" baseline="-50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n-1</a:t>
            </a:r>
            <a:r>
              <a:rPr lang="en-US" altLang="zh-CN" sz="20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+ &lt;</a:t>
            </a:r>
            <a:r>
              <a:rPr lang="en-US" altLang="zh-CN" sz="2000" b="1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2000" b="1" baseline="-3000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</a:t>
            </a:r>
            <a:r>
              <a:rPr lang="en-US" altLang="zh-CN" sz="20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</a:t>
            </a:r>
            <a:r>
              <a:rPr lang="en-US" altLang="zh-CN" sz="2000" b="1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sz="2000" b="1" baseline="-3000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sz="20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&gt;.</a:t>
            </a:r>
            <a:endParaRPr lang="en-US" altLang="zh-CN" sz="2000" b="1" dirty="0">
              <a:solidFill>
                <a:srgbClr val="0066FF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just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000" b="1" dirty="0">
                <a:solidFill>
                  <a:srgbClr val="0066FF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    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设</a:t>
            </a:r>
            <a:r>
              <a:rPr lang="en-US" altLang="zh-CN" sz="2000" b="1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</a:t>
            </a:r>
            <a:r>
              <a:rPr lang="en-US" altLang="zh-CN" sz="2000" b="1" baseline="-30000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sz="2000" b="1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</a:t>
            </a:r>
            <a:r>
              <a:rPr lang="en-US" altLang="zh-CN" sz="2000" b="1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2000" b="1" baseline="-30000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，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则可加</a:t>
            </a:r>
            <a:r>
              <a:rPr lang="en-US" altLang="zh-CN" sz="2000" b="1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2000" b="1" baseline="-30000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</a:t>
            </a:r>
            <a:r>
              <a:rPr lang="en-US" altLang="zh-CN" sz="2000" b="1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sz="2000" b="1" baseline="-30000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到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Z，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得到一个长为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k+1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与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的公共序列，</a:t>
            </a:r>
            <a:r>
              <a:rPr lang="zh-CN" altLang="en-US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与</a:t>
            </a: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</a:t>
            </a:r>
            <a:r>
              <a:rPr lang="zh-CN" altLang="en-US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</a:t>
            </a: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zh-CN" altLang="en-US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和</a:t>
            </a: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zh-CN" altLang="en-US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</a:t>
            </a: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LCS</a:t>
            </a:r>
            <a:r>
              <a:rPr lang="zh-CN" altLang="en-US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矛盾，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于是</a:t>
            </a:r>
            <a:r>
              <a:rPr lang="en-US" altLang="zh-CN" sz="2000" b="1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</a:t>
            </a:r>
            <a:r>
              <a:rPr lang="en-US" altLang="zh-CN" sz="2000" b="1" baseline="-30000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</a:t>
            </a:r>
            <a:r>
              <a:rPr lang="en-US" altLang="zh-CN" sz="2000" b="1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2000" b="1" baseline="-30000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</a:t>
            </a:r>
            <a:r>
              <a:rPr lang="en-US" altLang="zh-CN" sz="2000" b="1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sz="2000" b="1" baseline="-30000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。</a:t>
            </a:r>
            <a:endParaRPr lang="en-US" altLang="zh-CN" sz="2000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just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0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    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现在证明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</a:t>
            </a:r>
            <a:r>
              <a:rPr lang="en-US" altLang="zh-CN" sz="2000" b="1" baseline="-300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k-1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2000" b="1" baseline="-300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m-1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与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sz="2000" b="1" baseline="-300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n-1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LCS。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显然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</a:t>
            </a:r>
            <a:r>
              <a:rPr lang="en-US" altLang="zh-CN" sz="2000" b="1" baseline="-300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k-1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2000" b="1" baseline="-300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m-1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与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sz="2000" b="1" baseline="-300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n-1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的公共序列。我们需要证明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</a:t>
            </a:r>
            <a:r>
              <a:rPr lang="en-US" altLang="zh-CN" sz="2000" b="1" baseline="-300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k-1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LCS。</a:t>
            </a:r>
            <a:endParaRPr lang="en-US" altLang="zh-CN" sz="2000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just"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    设不然，则存在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2000" b="1" baseline="-300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m-1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与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sz="2000" b="1" baseline="-300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n-1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的公共子序列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W，W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的长大于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k-1。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增加</a:t>
            </a:r>
            <a:r>
              <a:rPr lang="en-US" altLang="zh-CN" sz="2000" b="1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2000" b="1" baseline="-30000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</a:t>
            </a:r>
            <a:r>
              <a:rPr lang="en-US" altLang="zh-CN" sz="2000" b="1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sz="2000" b="1" baseline="-30000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到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W，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我们得到一个长大于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与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的公共序列，</a:t>
            </a:r>
            <a:r>
              <a:rPr lang="zh-CN" altLang="en-US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与</a:t>
            </a: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</a:t>
            </a:r>
            <a:r>
              <a:rPr lang="zh-CN" altLang="en-US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</a:t>
            </a: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LCS</a:t>
            </a:r>
            <a:r>
              <a:rPr lang="zh-CN" altLang="en-US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矛盾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。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于是，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</a:t>
            </a:r>
            <a:r>
              <a:rPr lang="en-US" altLang="zh-CN" sz="2000" b="1" baseline="-300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k-1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2000" b="1" baseline="-300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m-1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与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sz="2000" b="1" baseline="-300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n-1</a:t>
            </a:r>
            <a:r>
              <a:rPr lang="zh-CN" altLang="en-US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LCS.</a:t>
            </a:r>
            <a:endParaRPr lang="en-US" altLang="zh-CN" sz="2000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078865"/>
            <a:ext cx="7886700" cy="435133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 fontScale="70000"/>
          </a:bodyPr>
          <a:lstStyle/>
          <a:p>
            <a:pPr lvl="1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32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⑵  X=&lt;x</a:t>
            </a:r>
            <a:r>
              <a:rPr lang="en-US" altLang="zh-CN" sz="3200" b="1" baseline="-25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32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…, x</a:t>
            </a:r>
            <a:r>
              <a:rPr lang="en-US" altLang="zh-CN" sz="3200" b="1" baseline="-25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m-1</a:t>
            </a:r>
            <a:r>
              <a:rPr lang="en-US" altLang="zh-CN" sz="32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</a:t>
            </a:r>
            <a:r>
              <a:rPr lang="en-US" altLang="zh-CN" sz="3200" b="1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3200" b="1" baseline="-2500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</a:t>
            </a:r>
            <a:r>
              <a:rPr lang="en-US" altLang="zh-CN" sz="32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&gt;, Y=&lt;y</a:t>
            </a:r>
            <a:r>
              <a:rPr lang="en-US" altLang="zh-CN" sz="3200" b="1" baseline="-25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32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…, y</a:t>
            </a:r>
            <a:r>
              <a:rPr lang="en-US" altLang="zh-CN" sz="3200" b="1" baseline="-25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n-1</a:t>
            </a:r>
            <a:r>
              <a:rPr lang="en-US" altLang="zh-CN" sz="32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</a:t>
            </a:r>
            <a:r>
              <a:rPr lang="en-US" altLang="zh-CN" sz="3200" b="1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sz="3200" b="1" baseline="-2500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sz="32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&gt;</a:t>
            </a:r>
            <a:r>
              <a:rPr lang="zh-CN" altLang="en-US" sz="32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，   </a:t>
            </a:r>
            <a:endParaRPr lang="zh-CN" altLang="en-US" sz="3200" b="1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32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 </a:t>
            </a:r>
            <a:r>
              <a:rPr lang="en-US" altLang="zh-CN" sz="3200" b="1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3200" b="1" baseline="-3000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</a:t>
            </a:r>
            <a:r>
              <a:rPr lang="en-US" altLang="zh-CN" sz="3200" b="1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</a:t>
            </a:r>
            <a:r>
              <a:rPr lang="en-US" altLang="zh-CN" sz="3200" b="1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sz="3200" b="1" baseline="-3000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sz="3200" b="1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，z</a:t>
            </a:r>
            <a:r>
              <a:rPr lang="en-US" altLang="zh-CN" sz="3200" b="1" baseline="-3000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sz="3200" b="1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</a:t>
            </a:r>
            <a:r>
              <a:rPr lang="en-US" altLang="zh-CN" sz="3200" b="1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3200" b="1" baseline="-3000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</a:t>
            </a:r>
            <a:r>
              <a:rPr lang="en-US" altLang="zh-CN" sz="32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，</a:t>
            </a:r>
            <a:r>
              <a:rPr lang="zh-CN" altLang="en-US" sz="32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则 </a:t>
            </a:r>
            <a:r>
              <a:rPr lang="en-US" altLang="zh-CN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LCS</a:t>
            </a:r>
            <a:r>
              <a:rPr lang="en-US" altLang="zh-CN" b="1" baseline="-30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XY</a:t>
            </a:r>
            <a:r>
              <a:rPr lang="en-US" altLang="zh-CN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 LCS</a:t>
            </a:r>
            <a:r>
              <a:rPr lang="en-US" altLang="zh-CN" b="1" baseline="-30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b="1" baseline="-50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m-1</a:t>
            </a:r>
            <a:r>
              <a:rPr lang="en-US" altLang="zh-CN" b="1" baseline="-30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endParaRPr lang="en-US" altLang="zh-CN" b="1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indent="0" algn="just" latinLnBrk="0">
              <a:lnSpc>
                <a:spcPct val="150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</a:t>
            </a:r>
            <a:r>
              <a:rPr lang="zh-CN" altLang="en-US" sz="31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由于</a:t>
            </a:r>
            <a:r>
              <a:rPr lang="en-US" altLang="zh-CN" sz="3100" b="1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</a:t>
            </a:r>
            <a:r>
              <a:rPr lang="en-US" altLang="zh-CN" sz="3100" b="1" baseline="-30000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sz="3100" b="1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</a:t>
            </a:r>
            <a:r>
              <a:rPr lang="en-US" altLang="zh-CN" sz="3100" b="1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3100" b="1" baseline="-30000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</a:t>
            </a:r>
            <a:r>
              <a:rPr lang="en-US" altLang="zh-CN" sz="3100" b="1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，Z</a:t>
            </a:r>
            <a:r>
              <a:rPr lang="zh-CN" altLang="en-US" sz="31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</a:t>
            </a:r>
            <a:r>
              <a:rPr lang="en-US" altLang="zh-CN" sz="31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3100" b="1" baseline="-30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m-1</a:t>
            </a:r>
            <a:r>
              <a:rPr lang="zh-CN" altLang="en-US" sz="31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与</a:t>
            </a:r>
            <a:r>
              <a:rPr lang="en-US" altLang="zh-CN" sz="31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zh-CN" altLang="en-US" sz="31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的公共子序列。我们来证</a:t>
            </a:r>
            <a:r>
              <a:rPr lang="en-US" altLang="zh-CN" sz="31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</a:t>
            </a:r>
            <a:r>
              <a:rPr lang="zh-CN" altLang="en-US" sz="31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</a:t>
            </a:r>
            <a:r>
              <a:rPr lang="en-US" altLang="zh-CN" sz="31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3100" b="1" baseline="-30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m-1</a:t>
            </a:r>
            <a:r>
              <a:rPr lang="zh-CN" altLang="en-US" sz="31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与</a:t>
            </a:r>
            <a:r>
              <a:rPr lang="en-US" altLang="zh-CN" sz="31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zh-CN" altLang="en-US" sz="31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</a:t>
            </a:r>
            <a:r>
              <a:rPr lang="en-US" altLang="zh-CN" sz="31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LCS。</a:t>
            </a:r>
            <a:r>
              <a:rPr lang="zh-CN" altLang="en-US" sz="31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设</a:t>
            </a:r>
            <a:r>
              <a:rPr lang="en-US" altLang="zh-CN" sz="31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3100" b="1" baseline="-30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m-1</a:t>
            </a:r>
            <a:r>
              <a:rPr lang="zh-CN" altLang="en-US" sz="31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与</a:t>
            </a:r>
            <a:r>
              <a:rPr lang="en-US" altLang="zh-CN" sz="31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zh-CN" altLang="en-US" sz="31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有一个公共子序列</a:t>
            </a:r>
            <a:r>
              <a:rPr lang="en-US" altLang="zh-CN" sz="31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W，W</a:t>
            </a:r>
            <a:r>
              <a:rPr lang="zh-CN" altLang="en-US" sz="31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的长大于</a:t>
            </a:r>
            <a:r>
              <a:rPr lang="en-US" altLang="zh-CN" sz="31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k, </a:t>
            </a:r>
            <a:r>
              <a:rPr lang="zh-CN" altLang="en-US" sz="31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则</a:t>
            </a:r>
            <a:r>
              <a:rPr lang="en-US" altLang="zh-CN" sz="31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W</a:t>
            </a:r>
            <a:r>
              <a:rPr lang="zh-CN" altLang="en-US" sz="31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也是</a:t>
            </a:r>
            <a:r>
              <a:rPr lang="en-US" altLang="zh-CN" sz="31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zh-CN" altLang="en-US" sz="31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与</a:t>
            </a:r>
            <a:r>
              <a:rPr lang="en-US" altLang="zh-CN" sz="31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 </a:t>
            </a:r>
            <a:r>
              <a:rPr lang="zh-CN" altLang="en-US" sz="31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的公共子序列，与</a:t>
            </a:r>
            <a:r>
              <a:rPr lang="en-US" altLang="zh-CN" sz="31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</a:t>
            </a:r>
            <a:r>
              <a:rPr lang="zh-CN" altLang="en-US" sz="31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</a:t>
            </a:r>
            <a:r>
              <a:rPr lang="en-US" altLang="zh-CN" sz="31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LCS</a:t>
            </a:r>
            <a:r>
              <a:rPr lang="zh-CN" altLang="en-US" sz="31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矛盾。</a:t>
            </a:r>
            <a:endParaRPr lang="zh-CN" altLang="en-US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just" eaLnBrk="1" hangingPunct="1">
              <a:lnSpc>
                <a:spcPct val="150000"/>
              </a:lnSpc>
              <a:buFontTx/>
              <a:buNone/>
              <a:defRPr/>
            </a:pPr>
            <a:r>
              <a:rPr lang="zh-CN" altLang="en-US" b="1" dirty="0">
                <a:solidFill>
                  <a:srgbClr val="0066FF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</a:t>
            </a:r>
            <a:r>
              <a:rPr lang="zh-CN" altLang="en-US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⑶  同⑵可证。</a:t>
            </a:r>
            <a:endParaRPr lang="zh-CN" altLang="en-US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7660" y="1323340"/>
            <a:ext cx="8610600" cy="2779395"/>
          </a:xfrm>
          <a:solidFill>
            <a:srgbClr val="00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1" algn="just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>
                <a:effectLst>
                  <a:outerShdw blurRad="38100" dist="38100" dir="2700000" algn="tl">
                    <a:srgbClr val="FFFFFF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zh-CN" alt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和</a:t>
            </a:r>
            <a:r>
              <a:rPr lang="en-US" altLang="zh-CN" b="1" dirty="0">
                <a:effectLst>
                  <a:outerShdw blurRad="38100" dist="38100" dir="2700000" algn="tl">
                    <a:srgbClr val="FFFFFF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zh-CN" alt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</a:t>
            </a:r>
            <a:r>
              <a:rPr lang="en-US" altLang="zh-CN" b="1" dirty="0">
                <a:effectLst>
                  <a:outerShdw blurRad="38100" dist="38100" dir="2700000" algn="tl">
                    <a:srgbClr val="FFFFFF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LCS</a:t>
            </a:r>
            <a:r>
              <a:rPr lang="zh-CN" alt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的优化解结构为</a:t>
            </a:r>
            <a:endParaRPr lang="zh-CN" altLang="en-US" b="1" dirty="0">
              <a:effectLst>
                <a:outerShdw blurRad="38100" dist="38100" dir="2700000" algn="tl">
                  <a:srgbClr val="FFFFFF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algn="just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LCS</a:t>
            </a:r>
            <a:r>
              <a:rPr lang="en-US" altLang="zh-CN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XY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=LCS</a:t>
            </a:r>
            <a:r>
              <a:rPr lang="en-US" altLang="zh-CN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b="1" baseline="-5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m-1</a:t>
            </a:r>
            <a:r>
              <a:rPr lang="en-US" altLang="zh-CN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b="1" baseline="-5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n-1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+ &lt;</a:t>
            </a:r>
            <a:r>
              <a:rPr lang="en-US" altLang="zh-CN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b="1" baseline="-30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b="1" baseline="-30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&gt;   if </a:t>
            </a:r>
            <a:r>
              <a:rPr lang="en-US" altLang="zh-CN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b="1" baseline="-30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b="1" baseline="-30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endParaRPr lang="en-US" altLang="zh-CN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algn="just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LCS</a:t>
            </a:r>
            <a:r>
              <a:rPr lang="en-US" altLang="zh-CN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XY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=LCS</a:t>
            </a:r>
            <a:r>
              <a:rPr lang="en-US" altLang="zh-CN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b="1" baseline="-5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m-1</a:t>
            </a:r>
            <a:r>
              <a:rPr lang="en-US" altLang="zh-CN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   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          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if </a:t>
            </a:r>
            <a:r>
              <a:rPr lang="en-US" altLang="zh-CN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b="1" baseline="-30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</a:t>
            </a:r>
            <a:r>
              <a:rPr lang="en-US" altLang="zh-CN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</a:t>
            </a:r>
            <a:r>
              <a:rPr lang="en-US" altLang="zh-CN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b="1" baseline="-30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</a:t>
            </a:r>
            <a:r>
              <a:rPr lang="en-US" altLang="zh-CN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</a:t>
            </a:r>
            <a:r>
              <a:rPr lang="en-US" altLang="zh-CN" b="1" baseline="-30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</a:t>
            </a:r>
            <a:r>
              <a:rPr lang="en-US" altLang="zh-CN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b="1" baseline="-30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</a:t>
            </a:r>
            <a:endParaRPr lang="en-US" altLang="zh-CN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algn="just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LCS</a:t>
            </a:r>
            <a:r>
              <a:rPr lang="en-US" altLang="zh-CN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XY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=LCS</a:t>
            </a:r>
            <a:r>
              <a:rPr lang="en-US" altLang="zh-CN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XY</a:t>
            </a:r>
            <a:r>
              <a:rPr lang="en-US" altLang="zh-CN" b="1" baseline="-5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n-1</a:t>
            </a:r>
            <a:r>
              <a:rPr lang="en-US" altLang="zh-CN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                                  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if </a:t>
            </a:r>
            <a:r>
              <a:rPr lang="en-US" altLang="zh-CN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b="1" baseline="-30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</a:t>
            </a:r>
            <a:r>
              <a:rPr lang="en-US" altLang="zh-CN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</a:t>
            </a:r>
            <a:r>
              <a:rPr lang="en-US" altLang="zh-CN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b="1" baseline="-30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</a:t>
            </a:r>
            <a:r>
              <a:rPr lang="en-US" altLang="zh-CN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</a:t>
            </a:r>
            <a:r>
              <a:rPr lang="en-US" altLang="zh-CN" b="1" baseline="-30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</a:t>
            </a:r>
            <a:r>
              <a:rPr lang="en-US" altLang="zh-CN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</a:t>
            </a:r>
            <a:r>
              <a:rPr lang="en-US" altLang="zh-CN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b="1" baseline="-30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endParaRPr lang="en-US" altLang="zh-CN" b="1" baseline="-30000" dirty="0" err="1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3129915" y="383540"/>
            <a:ext cx="420179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defRPr/>
            </a:pPr>
            <a:r>
              <a:rPr kumimoji="0" lang="zh-CN" altLang="en-US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斐波那契数列</a:t>
            </a:r>
            <a:endParaRPr kumimoji="0" lang="zh-CN" altLang="en-US" sz="3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ED6CAD1-EAB7-44E5-88C3-734D5467FD75}" type="slidenum">
              <a:rPr lang="zh-CN" altLang="en-US"/>
            </a:fld>
            <a:endParaRPr lang="zh-CN" altLang="en-US"/>
          </a:p>
        </p:txBody>
      </p:sp>
      <p:sp>
        <p:nvSpPr>
          <p:cNvPr id="3" name="Freeform 15"/>
          <p:cNvSpPr/>
          <p:nvPr/>
        </p:nvSpPr>
        <p:spPr>
          <a:xfrm>
            <a:off x="138517" y="3153262"/>
            <a:ext cx="8979438" cy="2587134"/>
          </a:xfrm>
          <a:custGeom>
            <a:avLst/>
            <a:gdLst>
              <a:gd name="connsiteX0" fmla="*/ 775883 w 8979438"/>
              <a:gd name="connsiteY0" fmla="*/ 34781 h 2587134"/>
              <a:gd name="connsiteX1" fmla="*/ 108618 w 8979438"/>
              <a:gd name="connsiteY1" fmla="*/ 108922 h 2587134"/>
              <a:gd name="connsiteX2" fmla="*/ 34478 w 8979438"/>
              <a:gd name="connsiteY2" fmla="*/ 627906 h 2587134"/>
              <a:gd name="connsiteX3" fmla="*/ 454607 w 8979438"/>
              <a:gd name="connsiteY3" fmla="*/ 1023322 h 2587134"/>
              <a:gd name="connsiteX4" fmla="*/ 1257797 w 8979438"/>
              <a:gd name="connsiteY4" fmla="*/ 739116 h 2587134"/>
              <a:gd name="connsiteX5" fmla="*/ 2617040 w 8979438"/>
              <a:gd name="connsiteY5" fmla="*/ 862684 h 2587134"/>
              <a:gd name="connsiteX6" fmla="*/ 3407872 w 8979438"/>
              <a:gd name="connsiteY6" fmla="*/ 1468165 h 2587134"/>
              <a:gd name="connsiteX7" fmla="*/ 4149278 w 8979438"/>
              <a:gd name="connsiteY7" fmla="*/ 1801797 h 2587134"/>
              <a:gd name="connsiteX8" fmla="*/ 4569407 w 8979438"/>
              <a:gd name="connsiteY8" fmla="*/ 1381668 h 2587134"/>
              <a:gd name="connsiteX9" fmla="*/ 4853613 w 8979438"/>
              <a:gd name="connsiteY9" fmla="*/ 949181 h 2587134"/>
              <a:gd name="connsiteX10" fmla="*/ 5372597 w 8979438"/>
              <a:gd name="connsiteY10" fmla="*/ 1072749 h 2587134"/>
              <a:gd name="connsiteX11" fmla="*/ 5730942 w 8979438"/>
              <a:gd name="connsiteY11" fmla="*/ 1727657 h 2587134"/>
              <a:gd name="connsiteX12" fmla="*/ 7090186 w 8979438"/>
              <a:gd name="connsiteY12" fmla="*/ 1715300 h 2587134"/>
              <a:gd name="connsiteX13" fmla="*/ 7992229 w 8979438"/>
              <a:gd name="connsiteY13" fmla="*/ 1777084 h 2587134"/>
              <a:gd name="connsiteX14" fmla="*/ 8288791 w 8979438"/>
              <a:gd name="connsiteY14" fmla="*/ 2518489 h 2587134"/>
              <a:gd name="connsiteX15" fmla="*/ 8844845 w 8979438"/>
              <a:gd name="connsiteY15" fmla="*/ 2469062 h 2587134"/>
              <a:gd name="connsiteX16" fmla="*/ 8931342 w 8979438"/>
              <a:gd name="connsiteY16" fmla="*/ 1764727 h 2587134"/>
              <a:gd name="connsiteX17" fmla="*/ 8214651 w 8979438"/>
              <a:gd name="connsiteY17" fmla="*/ 1715300 h 2587134"/>
              <a:gd name="connsiteX18" fmla="*/ 7806878 w 8979438"/>
              <a:gd name="connsiteY18" fmla="*/ 1542306 h 2587134"/>
              <a:gd name="connsiteX19" fmla="*/ 7460888 w 8979438"/>
              <a:gd name="connsiteY19" fmla="*/ 1085106 h 2587134"/>
              <a:gd name="connsiteX20" fmla="*/ 5595018 w 8979438"/>
              <a:gd name="connsiteY20" fmla="*/ 949181 h 2587134"/>
              <a:gd name="connsiteX21" fmla="*/ 4581764 w 8979438"/>
              <a:gd name="connsiteY21" fmla="*/ 702046 h 2587134"/>
              <a:gd name="connsiteX22" fmla="*/ 3420229 w 8979438"/>
              <a:gd name="connsiteY22" fmla="*/ 1072749 h 2587134"/>
              <a:gd name="connsiteX23" fmla="*/ 2382261 w 8979438"/>
              <a:gd name="connsiteY23" fmla="*/ 541408 h 2587134"/>
              <a:gd name="connsiteX24" fmla="*/ 775883 w 8979438"/>
              <a:gd name="connsiteY24" fmla="*/ 34781 h 258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979438" h="2587134">
                <a:moveTo>
                  <a:pt x="775883" y="34781"/>
                </a:moveTo>
                <a:cubicBezTo>
                  <a:pt x="396943" y="-37300"/>
                  <a:pt x="232185" y="10068"/>
                  <a:pt x="108618" y="108922"/>
                </a:cubicBezTo>
                <a:cubicBezTo>
                  <a:pt x="-14949" y="207776"/>
                  <a:pt x="-23187" y="475506"/>
                  <a:pt x="34478" y="627906"/>
                </a:cubicBezTo>
                <a:cubicBezTo>
                  <a:pt x="92143" y="780306"/>
                  <a:pt x="250721" y="1004787"/>
                  <a:pt x="454607" y="1023322"/>
                </a:cubicBezTo>
                <a:cubicBezTo>
                  <a:pt x="658493" y="1041857"/>
                  <a:pt x="897392" y="765889"/>
                  <a:pt x="1257797" y="739116"/>
                </a:cubicBezTo>
                <a:cubicBezTo>
                  <a:pt x="1618203" y="712343"/>
                  <a:pt x="2258694" y="741176"/>
                  <a:pt x="2617040" y="862684"/>
                </a:cubicBezTo>
                <a:cubicBezTo>
                  <a:pt x="2975386" y="984192"/>
                  <a:pt x="3152499" y="1311646"/>
                  <a:pt x="3407872" y="1468165"/>
                </a:cubicBezTo>
                <a:cubicBezTo>
                  <a:pt x="3663245" y="1624684"/>
                  <a:pt x="3955689" y="1816213"/>
                  <a:pt x="4149278" y="1801797"/>
                </a:cubicBezTo>
                <a:cubicBezTo>
                  <a:pt x="4342867" y="1787381"/>
                  <a:pt x="4452018" y="1523771"/>
                  <a:pt x="4569407" y="1381668"/>
                </a:cubicBezTo>
                <a:cubicBezTo>
                  <a:pt x="4686796" y="1239565"/>
                  <a:pt x="4719748" y="1000667"/>
                  <a:pt x="4853613" y="949181"/>
                </a:cubicBezTo>
                <a:cubicBezTo>
                  <a:pt x="4987478" y="897695"/>
                  <a:pt x="5226376" y="943003"/>
                  <a:pt x="5372597" y="1072749"/>
                </a:cubicBezTo>
                <a:cubicBezTo>
                  <a:pt x="5518819" y="1202495"/>
                  <a:pt x="5444677" y="1620565"/>
                  <a:pt x="5730942" y="1727657"/>
                </a:cubicBezTo>
                <a:cubicBezTo>
                  <a:pt x="6017207" y="1834749"/>
                  <a:pt x="6713305" y="1707062"/>
                  <a:pt x="7090186" y="1715300"/>
                </a:cubicBezTo>
                <a:cubicBezTo>
                  <a:pt x="7467067" y="1723538"/>
                  <a:pt x="7792462" y="1643219"/>
                  <a:pt x="7992229" y="1777084"/>
                </a:cubicBezTo>
                <a:cubicBezTo>
                  <a:pt x="8191997" y="1910949"/>
                  <a:pt x="8146688" y="2403159"/>
                  <a:pt x="8288791" y="2518489"/>
                </a:cubicBezTo>
                <a:cubicBezTo>
                  <a:pt x="8430894" y="2633819"/>
                  <a:pt x="8737753" y="2594689"/>
                  <a:pt x="8844845" y="2469062"/>
                </a:cubicBezTo>
                <a:cubicBezTo>
                  <a:pt x="8951937" y="2343435"/>
                  <a:pt x="9036374" y="1890354"/>
                  <a:pt x="8931342" y="1764727"/>
                </a:cubicBezTo>
                <a:cubicBezTo>
                  <a:pt x="8826310" y="1639100"/>
                  <a:pt x="8402062" y="1752370"/>
                  <a:pt x="8214651" y="1715300"/>
                </a:cubicBezTo>
                <a:cubicBezTo>
                  <a:pt x="8027240" y="1678230"/>
                  <a:pt x="7932505" y="1647338"/>
                  <a:pt x="7806878" y="1542306"/>
                </a:cubicBezTo>
                <a:cubicBezTo>
                  <a:pt x="7681251" y="1437274"/>
                  <a:pt x="7829531" y="1183960"/>
                  <a:pt x="7460888" y="1085106"/>
                </a:cubicBezTo>
                <a:cubicBezTo>
                  <a:pt x="7092245" y="986252"/>
                  <a:pt x="6074872" y="1013024"/>
                  <a:pt x="5595018" y="949181"/>
                </a:cubicBezTo>
                <a:cubicBezTo>
                  <a:pt x="5115164" y="885338"/>
                  <a:pt x="4944229" y="681451"/>
                  <a:pt x="4581764" y="702046"/>
                </a:cubicBezTo>
                <a:cubicBezTo>
                  <a:pt x="4219299" y="722641"/>
                  <a:pt x="3786813" y="1099522"/>
                  <a:pt x="3420229" y="1072749"/>
                </a:cubicBezTo>
                <a:cubicBezTo>
                  <a:pt x="3053645" y="1045976"/>
                  <a:pt x="2822985" y="716462"/>
                  <a:pt x="2382261" y="541408"/>
                </a:cubicBezTo>
                <a:cubicBezTo>
                  <a:pt x="1941537" y="366354"/>
                  <a:pt x="1154823" y="106862"/>
                  <a:pt x="775883" y="34781"/>
                </a:cubicBezTo>
                <a:close/>
              </a:path>
            </a:pathLst>
          </a:custGeom>
          <a:solidFill>
            <a:srgbClr val="ECDBF5"/>
          </a:solidFill>
          <a:ln w="571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2732967" y="3163292"/>
            <a:ext cx="6152023" cy="1859819"/>
          </a:xfrm>
          <a:custGeom>
            <a:avLst/>
            <a:gdLst>
              <a:gd name="connsiteX0" fmla="*/ 10233 w 6152023"/>
              <a:gd name="connsiteY0" fmla="*/ 383097 h 1859819"/>
              <a:gd name="connsiteX1" fmla="*/ 319152 w 6152023"/>
              <a:gd name="connsiteY1" fmla="*/ 38 h 1859819"/>
              <a:gd name="connsiteX2" fmla="*/ 1876103 w 6152023"/>
              <a:gd name="connsiteY2" fmla="*/ 358384 h 1859819"/>
              <a:gd name="connsiteX3" fmla="*/ 2456871 w 6152023"/>
              <a:gd name="connsiteY3" fmla="*/ 185389 h 1859819"/>
              <a:gd name="connsiteX4" fmla="*/ 3272417 w 6152023"/>
              <a:gd name="connsiteY4" fmla="*/ 185389 h 1859819"/>
              <a:gd name="connsiteX5" fmla="*/ 4013822 w 6152023"/>
              <a:gd name="connsiteY5" fmla="*/ 617876 h 1859819"/>
              <a:gd name="connsiteX6" fmla="*/ 5830265 w 6152023"/>
              <a:gd name="connsiteY6" fmla="*/ 939151 h 1859819"/>
              <a:gd name="connsiteX7" fmla="*/ 6139184 w 6152023"/>
              <a:gd name="connsiteY7" fmla="*/ 1519919 h 1859819"/>
              <a:gd name="connsiteX8" fmla="*/ 5669628 w 6152023"/>
              <a:gd name="connsiteY8" fmla="*/ 1841194 h 1859819"/>
              <a:gd name="connsiteX9" fmla="*/ 4644017 w 6152023"/>
              <a:gd name="connsiteY9" fmla="*/ 976222 h 1859819"/>
              <a:gd name="connsiteX10" fmla="*/ 3049995 w 6152023"/>
              <a:gd name="connsiteY10" fmla="*/ 852654 h 1859819"/>
              <a:gd name="connsiteX11" fmla="*/ 2271519 w 6152023"/>
              <a:gd name="connsiteY11" fmla="*/ 827940 h 1859819"/>
              <a:gd name="connsiteX12" fmla="*/ 1443617 w 6152023"/>
              <a:gd name="connsiteY12" fmla="*/ 543735 h 1859819"/>
              <a:gd name="connsiteX13" fmla="*/ 1048201 w 6152023"/>
              <a:gd name="connsiteY13" fmla="*/ 877367 h 1859819"/>
              <a:gd name="connsiteX14" fmla="*/ 170871 w 6152023"/>
              <a:gd name="connsiteY14" fmla="*/ 865011 h 1859819"/>
              <a:gd name="connsiteX15" fmla="*/ 10233 w 6152023"/>
              <a:gd name="connsiteY15" fmla="*/ 383097 h 185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52023" h="1859819">
                <a:moveTo>
                  <a:pt x="10233" y="383097"/>
                </a:moveTo>
                <a:cubicBezTo>
                  <a:pt x="34947" y="238935"/>
                  <a:pt x="8174" y="4157"/>
                  <a:pt x="319152" y="38"/>
                </a:cubicBezTo>
                <a:cubicBezTo>
                  <a:pt x="630130" y="-4081"/>
                  <a:pt x="1519817" y="327492"/>
                  <a:pt x="1876103" y="358384"/>
                </a:cubicBezTo>
                <a:cubicBezTo>
                  <a:pt x="2232389" y="389276"/>
                  <a:pt x="2224152" y="214222"/>
                  <a:pt x="2456871" y="185389"/>
                </a:cubicBezTo>
                <a:cubicBezTo>
                  <a:pt x="2689590" y="156556"/>
                  <a:pt x="3012925" y="113308"/>
                  <a:pt x="3272417" y="185389"/>
                </a:cubicBezTo>
                <a:cubicBezTo>
                  <a:pt x="3531909" y="257470"/>
                  <a:pt x="3587514" y="492249"/>
                  <a:pt x="4013822" y="617876"/>
                </a:cubicBezTo>
                <a:cubicBezTo>
                  <a:pt x="4440130" y="743503"/>
                  <a:pt x="5476038" y="788810"/>
                  <a:pt x="5830265" y="939151"/>
                </a:cubicBezTo>
                <a:cubicBezTo>
                  <a:pt x="6184492" y="1089492"/>
                  <a:pt x="6165957" y="1369579"/>
                  <a:pt x="6139184" y="1519919"/>
                </a:cubicBezTo>
                <a:cubicBezTo>
                  <a:pt x="6112411" y="1670259"/>
                  <a:pt x="5918822" y="1931810"/>
                  <a:pt x="5669628" y="1841194"/>
                </a:cubicBezTo>
                <a:cubicBezTo>
                  <a:pt x="5420434" y="1750578"/>
                  <a:pt x="5080622" y="1140979"/>
                  <a:pt x="4644017" y="976222"/>
                </a:cubicBezTo>
                <a:cubicBezTo>
                  <a:pt x="4207412" y="811465"/>
                  <a:pt x="3445411" y="877368"/>
                  <a:pt x="3049995" y="852654"/>
                </a:cubicBezTo>
                <a:cubicBezTo>
                  <a:pt x="2654579" y="827940"/>
                  <a:pt x="2539249" y="879426"/>
                  <a:pt x="2271519" y="827940"/>
                </a:cubicBezTo>
                <a:cubicBezTo>
                  <a:pt x="2003789" y="776454"/>
                  <a:pt x="1647503" y="535497"/>
                  <a:pt x="1443617" y="543735"/>
                </a:cubicBezTo>
                <a:cubicBezTo>
                  <a:pt x="1239731" y="551973"/>
                  <a:pt x="1260325" y="823821"/>
                  <a:pt x="1048201" y="877367"/>
                </a:cubicBezTo>
                <a:cubicBezTo>
                  <a:pt x="836077" y="930913"/>
                  <a:pt x="347985" y="943270"/>
                  <a:pt x="170871" y="865011"/>
                </a:cubicBezTo>
                <a:cubicBezTo>
                  <a:pt x="-6243" y="786752"/>
                  <a:pt x="-14481" y="527259"/>
                  <a:pt x="10233" y="383097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Freeform 2"/>
          <p:cNvSpPr/>
          <p:nvPr/>
        </p:nvSpPr>
        <p:spPr>
          <a:xfrm>
            <a:off x="1904952" y="2145999"/>
            <a:ext cx="6741763" cy="2059438"/>
          </a:xfrm>
          <a:custGeom>
            <a:avLst/>
            <a:gdLst>
              <a:gd name="connsiteX0" fmla="*/ 381048 w 6741763"/>
              <a:gd name="connsiteY0" fmla="*/ 102931 h 2059438"/>
              <a:gd name="connsiteX1" fmla="*/ 84486 w 6741763"/>
              <a:gd name="connsiteY1" fmla="*/ 387136 h 2059438"/>
              <a:gd name="connsiteX2" fmla="*/ 59772 w 6741763"/>
              <a:gd name="connsiteY2" fmla="*/ 844336 h 2059438"/>
              <a:gd name="connsiteX3" fmla="*/ 813534 w 6741763"/>
              <a:gd name="connsiteY3" fmla="*/ 1153255 h 2059438"/>
              <a:gd name="connsiteX4" fmla="*/ 2506410 w 6741763"/>
              <a:gd name="connsiteY4" fmla="*/ 1140898 h 2059438"/>
              <a:gd name="connsiteX5" fmla="*/ 3816226 w 6741763"/>
              <a:gd name="connsiteY5" fmla="*/ 1066758 h 2059438"/>
              <a:gd name="connsiteX6" fmla="*/ 4878907 w 6741763"/>
              <a:gd name="connsiteY6" fmla="*/ 1350963 h 2059438"/>
              <a:gd name="connsiteX7" fmla="*/ 5373178 w 6741763"/>
              <a:gd name="connsiteY7" fmla="*/ 1820520 h 2059438"/>
              <a:gd name="connsiteX8" fmla="*/ 5991016 w 6741763"/>
              <a:gd name="connsiteY8" fmla="*/ 2055298 h 2059438"/>
              <a:gd name="connsiteX9" fmla="*/ 6645924 w 6741763"/>
              <a:gd name="connsiteY9" fmla="*/ 1635169 h 2059438"/>
              <a:gd name="connsiteX10" fmla="*/ 6584140 w 6741763"/>
              <a:gd name="connsiteY10" fmla="*/ 1066758 h 2059438"/>
              <a:gd name="connsiteX11" fmla="*/ 5212540 w 6741763"/>
              <a:gd name="connsiteY11" fmla="*/ 967904 h 2059438"/>
              <a:gd name="connsiteX12" fmla="*/ 4359924 w 6741763"/>
              <a:gd name="connsiteY12" fmla="*/ 1054401 h 2059438"/>
              <a:gd name="connsiteX13" fmla="*/ 2543480 w 6741763"/>
              <a:gd name="connsiteY13" fmla="*/ 733125 h 2059438"/>
              <a:gd name="connsiteX14" fmla="*/ 615826 w 6741763"/>
              <a:gd name="connsiteY14" fmla="*/ 41147 h 2059438"/>
              <a:gd name="connsiteX15" fmla="*/ 381048 w 6741763"/>
              <a:gd name="connsiteY15" fmla="*/ 102931 h 205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741763" h="2059438">
                <a:moveTo>
                  <a:pt x="381048" y="102931"/>
                </a:moveTo>
                <a:cubicBezTo>
                  <a:pt x="292491" y="160596"/>
                  <a:pt x="138032" y="263569"/>
                  <a:pt x="84486" y="387136"/>
                </a:cubicBezTo>
                <a:cubicBezTo>
                  <a:pt x="30940" y="510704"/>
                  <a:pt x="-61736" y="716650"/>
                  <a:pt x="59772" y="844336"/>
                </a:cubicBezTo>
                <a:cubicBezTo>
                  <a:pt x="181280" y="972022"/>
                  <a:pt x="405761" y="1103828"/>
                  <a:pt x="813534" y="1153255"/>
                </a:cubicBezTo>
                <a:cubicBezTo>
                  <a:pt x="1221307" y="1202682"/>
                  <a:pt x="2005961" y="1155314"/>
                  <a:pt x="2506410" y="1140898"/>
                </a:cubicBezTo>
                <a:cubicBezTo>
                  <a:pt x="3006859" y="1126482"/>
                  <a:pt x="3420810" y="1031747"/>
                  <a:pt x="3816226" y="1066758"/>
                </a:cubicBezTo>
                <a:cubicBezTo>
                  <a:pt x="4211642" y="1101769"/>
                  <a:pt x="4619415" y="1225336"/>
                  <a:pt x="4878907" y="1350963"/>
                </a:cubicBezTo>
                <a:cubicBezTo>
                  <a:pt x="5138399" y="1476590"/>
                  <a:pt x="5187827" y="1703131"/>
                  <a:pt x="5373178" y="1820520"/>
                </a:cubicBezTo>
                <a:cubicBezTo>
                  <a:pt x="5558529" y="1937909"/>
                  <a:pt x="5778892" y="2086190"/>
                  <a:pt x="5991016" y="2055298"/>
                </a:cubicBezTo>
                <a:cubicBezTo>
                  <a:pt x="6203140" y="2024406"/>
                  <a:pt x="6547070" y="1799926"/>
                  <a:pt x="6645924" y="1635169"/>
                </a:cubicBezTo>
                <a:cubicBezTo>
                  <a:pt x="6744778" y="1470412"/>
                  <a:pt x="6823037" y="1177969"/>
                  <a:pt x="6584140" y="1066758"/>
                </a:cubicBezTo>
                <a:cubicBezTo>
                  <a:pt x="6345243" y="955547"/>
                  <a:pt x="5583243" y="969964"/>
                  <a:pt x="5212540" y="967904"/>
                </a:cubicBezTo>
                <a:cubicBezTo>
                  <a:pt x="4841837" y="965845"/>
                  <a:pt x="4804767" y="1093531"/>
                  <a:pt x="4359924" y="1054401"/>
                </a:cubicBezTo>
                <a:cubicBezTo>
                  <a:pt x="3915081" y="1015271"/>
                  <a:pt x="3167496" y="902001"/>
                  <a:pt x="2543480" y="733125"/>
                </a:cubicBezTo>
                <a:cubicBezTo>
                  <a:pt x="1919464" y="564249"/>
                  <a:pt x="978291" y="140001"/>
                  <a:pt x="615826" y="41147"/>
                </a:cubicBezTo>
                <a:cubicBezTo>
                  <a:pt x="253361" y="-57707"/>
                  <a:pt x="469605" y="45266"/>
                  <a:pt x="381048" y="10293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76200">
            <a:solidFill>
              <a:srgbClr val="FF82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3"/>
          <p:cNvSpPr/>
          <p:nvPr/>
        </p:nvSpPr>
        <p:spPr>
          <a:xfrm>
            <a:off x="4003589" y="1690689"/>
            <a:ext cx="889686" cy="518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8</a:t>
            </a:r>
            <a:endParaRPr lang="en-US"/>
          </a:p>
        </p:txBody>
      </p:sp>
      <p:sp>
        <p:nvSpPr>
          <p:cNvPr id="12" name="Oval 4"/>
          <p:cNvSpPr/>
          <p:nvPr/>
        </p:nvSpPr>
        <p:spPr>
          <a:xfrm>
            <a:off x="5647039" y="2485640"/>
            <a:ext cx="889686" cy="51898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7</a:t>
            </a:r>
            <a:endParaRPr lang="en-US"/>
          </a:p>
        </p:txBody>
      </p:sp>
      <p:sp>
        <p:nvSpPr>
          <p:cNvPr id="13" name="Oval 5"/>
          <p:cNvSpPr/>
          <p:nvPr/>
        </p:nvSpPr>
        <p:spPr>
          <a:xfrm>
            <a:off x="2269525" y="2485640"/>
            <a:ext cx="889686" cy="5189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4" name="Oval 6"/>
          <p:cNvSpPr/>
          <p:nvPr/>
        </p:nvSpPr>
        <p:spPr>
          <a:xfrm>
            <a:off x="7372865" y="3379703"/>
            <a:ext cx="889686" cy="5189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5" name="Oval 7"/>
          <p:cNvSpPr/>
          <p:nvPr/>
        </p:nvSpPr>
        <p:spPr>
          <a:xfrm>
            <a:off x="5103340" y="3406347"/>
            <a:ext cx="889686" cy="51898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5</a:t>
            </a:r>
            <a:endParaRPr lang="en-US" dirty="0"/>
          </a:p>
        </p:txBody>
      </p:sp>
      <p:sp>
        <p:nvSpPr>
          <p:cNvPr id="17" name="Oval 8"/>
          <p:cNvSpPr/>
          <p:nvPr/>
        </p:nvSpPr>
        <p:spPr>
          <a:xfrm>
            <a:off x="2963562" y="3406347"/>
            <a:ext cx="889686" cy="51898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5</a:t>
            </a:r>
            <a:endParaRPr lang="en-US" dirty="0"/>
          </a:p>
        </p:txBody>
      </p:sp>
      <p:sp>
        <p:nvSpPr>
          <p:cNvPr id="18" name="Oval 9"/>
          <p:cNvSpPr/>
          <p:nvPr/>
        </p:nvSpPr>
        <p:spPr>
          <a:xfrm>
            <a:off x="378941" y="3379703"/>
            <a:ext cx="889686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4</a:t>
            </a:r>
            <a:endParaRPr lang="en-US" dirty="0"/>
          </a:p>
        </p:txBody>
      </p:sp>
      <p:sp>
        <p:nvSpPr>
          <p:cNvPr id="19" name="Oval 10"/>
          <p:cNvSpPr/>
          <p:nvPr/>
        </p:nvSpPr>
        <p:spPr>
          <a:xfrm>
            <a:off x="5820031" y="4273766"/>
            <a:ext cx="556055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4</a:t>
            </a:r>
            <a:endParaRPr lang="en-US" dirty="0"/>
          </a:p>
        </p:txBody>
      </p:sp>
      <p:sp>
        <p:nvSpPr>
          <p:cNvPr id="20" name="Oval 11"/>
          <p:cNvSpPr/>
          <p:nvPr/>
        </p:nvSpPr>
        <p:spPr>
          <a:xfrm>
            <a:off x="3725561" y="4269905"/>
            <a:ext cx="556055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4</a:t>
            </a:r>
            <a:endParaRPr lang="en-US" dirty="0"/>
          </a:p>
        </p:txBody>
      </p:sp>
      <p:sp>
        <p:nvSpPr>
          <p:cNvPr id="21" name="Oval 12"/>
          <p:cNvSpPr/>
          <p:nvPr/>
        </p:nvSpPr>
        <p:spPr>
          <a:xfrm>
            <a:off x="8081316" y="4269905"/>
            <a:ext cx="556057" cy="51898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5</a:t>
            </a:r>
            <a:endParaRPr lang="en-US" dirty="0"/>
          </a:p>
        </p:txBody>
      </p:sp>
      <p:sp>
        <p:nvSpPr>
          <p:cNvPr id="22" name="Oval 13"/>
          <p:cNvSpPr/>
          <p:nvPr/>
        </p:nvSpPr>
        <p:spPr>
          <a:xfrm>
            <a:off x="7111311" y="4269905"/>
            <a:ext cx="584887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4</a:t>
            </a:r>
            <a:endParaRPr lang="en-US" dirty="0"/>
          </a:p>
        </p:txBody>
      </p:sp>
      <p:sp>
        <p:nvSpPr>
          <p:cNvPr id="23" name="Oval 14"/>
          <p:cNvSpPr/>
          <p:nvPr/>
        </p:nvSpPr>
        <p:spPr>
          <a:xfrm>
            <a:off x="4896363" y="4269905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Oval 16"/>
          <p:cNvSpPr/>
          <p:nvPr/>
        </p:nvSpPr>
        <p:spPr>
          <a:xfrm>
            <a:off x="2638167" y="4269905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3</a:t>
            </a:r>
            <a:endParaRPr lang="en-US" dirty="0"/>
          </a:p>
        </p:txBody>
      </p:sp>
      <p:sp>
        <p:nvSpPr>
          <p:cNvPr id="25" name="Oval 17"/>
          <p:cNvSpPr/>
          <p:nvPr/>
        </p:nvSpPr>
        <p:spPr>
          <a:xfrm>
            <a:off x="1349977" y="4269905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3</a:t>
            </a:r>
            <a:endParaRPr lang="en-US" dirty="0"/>
          </a:p>
        </p:txBody>
      </p:sp>
      <p:sp>
        <p:nvSpPr>
          <p:cNvPr id="26" name="Oval 18"/>
          <p:cNvSpPr/>
          <p:nvPr/>
        </p:nvSpPr>
        <p:spPr>
          <a:xfrm>
            <a:off x="403140" y="4278917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2</a:t>
            </a:r>
            <a:endParaRPr lang="en-US" dirty="0"/>
          </a:p>
        </p:txBody>
      </p:sp>
      <p:sp>
        <p:nvSpPr>
          <p:cNvPr id="27" name="Oval 19"/>
          <p:cNvSpPr/>
          <p:nvPr/>
        </p:nvSpPr>
        <p:spPr>
          <a:xfrm>
            <a:off x="1628004" y="5024441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2</a:t>
            </a:r>
            <a:endParaRPr lang="en-US" dirty="0"/>
          </a:p>
        </p:txBody>
      </p:sp>
      <p:sp>
        <p:nvSpPr>
          <p:cNvPr id="28" name="Oval 20"/>
          <p:cNvSpPr/>
          <p:nvPr/>
        </p:nvSpPr>
        <p:spPr>
          <a:xfrm>
            <a:off x="2963563" y="5024441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2</a:t>
            </a:r>
            <a:endParaRPr lang="en-US" dirty="0"/>
          </a:p>
        </p:txBody>
      </p:sp>
      <p:sp>
        <p:nvSpPr>
          <p:cNvPr id="29" name="Oval 21"/>
          <p:cNvSpPr/>
          <p:nvPr/>
        </p:nvSpPr>
        <p:spPr>
          <a:xfrm>
            <a:off x="5138605" y="5024441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2</a:t>
            </a:r>
            <a:endParaRPr lang="en-US" dirty="0"/>
          </a:p>
        </p:txBody>
      </p:sp>
      <p:sp>
        <p:nvSpPr>
          <p:cNvPr id="30" name="Oval 22"/>
          <p:cNvSpPr/>
          <p:nvPr/>
        </p:nvSpPr>
        <p:spPr>
          <a:xfrm>
            <a:off x="6816810" y="5024441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2</a:t>
            </a:r>
            <a:endParaRPr lang="en-US" dirty="0"/>
          </a:p>
        </p:txBody>
      </p:sp>
      <p:sp>
        <p:nvSpPr>
          <p:cNvPr id="31" name="Oval 23"/>
          <p:cNvSpPr/>
          <p:nvPr/>
        </p:nvSpPr>
        <p:spPr>
          <a:xfrm>
            <a:off x="7261653" y="5024441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2" name="Oval 24"/>
          <p:cNvSpPr/>
          <p:nvPr/>
        </p:nvSpPr>
        <p:spPr>
          <a:xfrm>
            <a:off x="7903175" y="5024441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3" name="Oval 25"/>
          <p:cNvSpPr/>
          <p:nvPr/>
        </p:nvSpPr>
        <p:spPr>
          <a:xfrm>
            <a:off x="8344929" y="5024441"/>
            <a:ext cx="584887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4</a:t>
            </a:r>
            <a:endParaRPr lang="en-US" dirty="0"/>
          </a:p>
        </p:txBody>
      </p:sp>
      <p:sp>
        <p:nvSpPr>
          <p:cNvPr id="34" name="Oval 26"/>
          <p:cNvSpPr/>
          <p:nvPr/>
        </p:nvSpPr>
        <p:spPr>
          <a:xfrm>
            <a:off x="5717573" y="5024441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2</a:t>
            </a:r>
            <a:endParaRPr lang="en-US" dirty="0"/>
          </a:p>
        </p:txBody>
      </p:sp>
      <p:sp>
        <p:nvSpPr>
          <p:cNvPr id="35" name="Oval 27"/>
          <p:cNvSpPr/>
          <p:nvPr/>
        </p:nvSpPr>
        <p:spPr>
          <a:xfrm>
            <a:off x="6162416" y="5024441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6" name="Oval 28"/>
          <p:cNvSpPr/>
          <p:nvPr/>
        </p:nvSpPr>
        <p:spPr>
          <a:xfrm>
            <a:off x="3588089" y="5024441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2</a:t>
            </a:r>
            <a:endParaRPr lang="en-US" dirty="0"/>
          </a:p>
        </p:txBody>
      </p:sp>
      <p:sp>
        <p:nvSpPr>
          <p:cNvPr id="37" name="Oval 29"/>
          <p:cNvSpPr/>
          <p:nvPr/>
        </p:nvSpPr>
        <p:spPr>
          <a:xfrm>
            <a:off x="4032932" y="5024441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8" name="Oval 30"/>
          <p:cNvSpPr/>
          <p:nvPr/>
        </p:nvSpPr>
        <p:spPr>
          <a:xfrm>
            <a:off x="1157418" y="5024441"/>
            <a:ext cx="556055" cy="51898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1</a:t>
            </a:r>
            <a:endParaRPr lang="en-US" dirty="0"/>
          </a:p>
        </p:txBody>
      </p:sp>
      <p:sp>
        <p:nvSpPr>
          <p:cNvPr id="39" name="Oval 31"/>
          <p:cNvSpPr/>
          <p:nvPr/>
        </p:nvSpPr>
        <p:spPr>
          <a:xfrm>
            <a:off x="2518720" y="5024441"/>
            <a:ext cx="556055" cy="51898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1</a:t>
            </a:r>
            <a:endParaRPr lang="en-US" dirty="0"/>
          </a:p>
        </p:txBody>
      </p:sp>
      <p:sp>
        <p:nvSpPr>
          <p:cNvPr id="40" name="Oval 32"/>
          <p:cNvSpPr/>
          <p:nvPr/>
        </p:nvSpPr>
        <p:spPr>
          <a:xfrm>
            <a:off x="4716675" y="5024441"/>
            <a:ext cx="556055" cy="51898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1</a:t>
            </a:r>
            <a:endParaRPr lang="en-US" dirty="0"/>
          </a:p>
        </p:txBody>
      </p:sp>
      <p:sp>
        <p:nvSpPr>
          <p:cNvPr id="41" name="Oval 33"/>
          <p:cNvSpPr/>
          <p:nvPr/>
        </p:nvSpPr>
        <p:spPr>
          <a:xfrm>
            <a:off x="567127" y="5024441"/>
            <a:ext cx="556055" cy="51898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1</a:t>
            </a:r>
            <a:endParaRPr lang="en-US" dirty="0"/>
          </a:p>
        </p:txBody>
      </p:sp>
      <p:sp>
        <p:nvSpPr>
          <p:cNvPr id="42" name="Oval 34"/>
          <p:cNvSpPr/>
          <p:nvPr/>
        </p:nvSpPr>
        <p:spPr>
          <a:xfrm>
            <a:off x="112371" y="5024441"/>
            <a:ext cx="556055" cy="51898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3" name="Oval 35"/>
          <p:cNvSpPr/>
          <p:nvPr/>
        </p:nvSpPr>
        <p:spPr>
          <a:xfrm>
            <a:off x="1981010" y="5778976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1</a:t>
            </a:r>
            <a:endParaRPr lang="en-US" dirty="0"/>
          </a:p>
        </p:txBody>
      </p:sp>
      <p:sp>
        <p:nvSpPr>
          <p:cNvPr id="44" name="Oval 36"/>
          <p:cNvSpPr/>
          <p:nvPr/>
        </p:nvSpPr>
        <p:spPr>
          <a:xfrm>
            <a:off x="1569312" y="5778977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5" name="Oval 37"/>
          <p:cNvSpPr/>
          <p:nvPr/>
        </p:nvSpPr>
        <p:spPr>
          <a:xfrm>
            <a:off x="3159211" y="5848238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1</a:t>
            </a:r>
            <a:endParaRPr lang="en-US" dirty="0"/>
          </a:p>
        </p:txBody>
      </p:sp>
      <p:sp>
        <p:nvSpPr>
          <p:cNvPr id="46" name="Oval 38"/>
          <p:cNvSpPr/>
          <p:nvPr/>
        </p:nvSpPr>
        <p:spPr>
          <a:xfrm>
            <a:off x="2796747" y="5877063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7" name="Oval 39"/>
          <p:cNvSpPr/>
          <p:nvPr/>
        </p:nvSpPr>
        <p:spPr>
          <a:xfrm>
            <a:off x="3890448" y="5877063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1</a:t>
            </a:r>
            <a:endParaRPr lang="en-US" dirty="0"/>
          </a:p>
        </p:txBody>
      </p:sp>
      <p:sp>
        <p:nvSpPr>
          <p:cNvPr id="48" name="Oval 40"/>
          <p:cNvSpPr/>
          <p:nvPr/>
        </p:nvSpPr>
        <p:spPr>
          <a:xfrm>
            <a:off x="3538537" y="5853115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9" name="Oval 41"/>
          <p:cNvSpPr/>
          <p:nvPr/>
        </p:nvSpPr>
        <p:spPr>
          <a:xfrm>
            <a:off x="5364765" y="5870350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0" name="Oval 42"/>
          <p:cNvSpPr/>
          <p:nvPr/>
        </p:nvSpPr>
        <p:spPr>
          <a:xfrm>
            <a:off x="5012854" y="5846402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51" name="Oval 43"/>
          <p:cNvSpPr/>
          <p:nvPr/>
        </p:nvSpPr>
        <p:spPr>
          <a:xfrm>
            <a:off x="6025468" y="5846402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1</a:t>
            </a:r>
            <a:endParaRPr lang="en-US" dirty="0"/>
          </a:p>
        </p:txBody>
      </p:sp>
      <p:sp>
        <p:nvSpPr>
          <p:cNvPr id="52" name="Oval 44"/>
          <p:cNvSpPr/>
          <p:nvPr/>
        </p:nvSpPr>
        <p:spPr>
          <a:xfrm>
            <a:off x="5673557" y="5822454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53" name="Oval 45"/>
          <p:cNvSpPr/>
          <p:nvPr/>
        </p:nvSpPr>
        <p:spPr>
          <a:xfrm>
            <a:off x="7071990" y="5870350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1</a:t>
            </a:r>
            <a:endParaRPr lang="en-US" dirty="0"/>
          </a:p>
        </p:txBody>
      </p:sp>
      <p:sp>
        <p:nvSpPr>
          <p:cNvPr id="54" name="Oval 46"/>
          <p:cNvSpPr/>
          <p:nvPr/>
        </p:nvSpPr>
        <p:spPr>
          <a:xfrm>
            <a:off x="6720079" y="5846402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55" name="Oval 47"/>
          <p:cNvSpPr/>
          <p:nvPr/>
        </p:nvSpPr>
        <p:spPr>
          <a:xfrm>
            <a:off x="4444444" y="5806110"/>
            <a:ext cx="432998" cy="42027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2</a:t>
            </a:r>
            <a:endParaRPr lang="en-US" dirty="0"/>
          </a:p>
        </p:txBody>
      </p:sp>
      <p:sp>
        <p:nvSpPr>
          <p:cNvPr id="56" name="Oval 48"/>
          <p:cNvSpPr/>
          <p:nvPr/>
        </p:nvSpPr>
        <p:spPr>
          <a:xfrm>
            <a:off x="4171825" y="5853115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1</a:t>
            </a:r>
            <a:endParaRPr lang="en-US" dirty="0"/>
          </a:p>
        </p:txBody>
      </p:sp>
      <p:sp>
        <p:nvSpPr>
          <p:cNvPr id="57" name="Oval 49"/>
          <p:cNvSpPr/>
          <p:nvPr/>
        </p:nvSpPr>
        <p:spPr>
          <a:xfrm>
            <a:off x="6500560" y="5612317"/>
            <a:ext cx="432998" cy="42027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2</a:t>
            </a:r>
            <a:endParaRPr lang="en-US" dirty="0"/>
          </a:p>
        </p:txBody>
      </p:sp>
      <p:sp>
        <p:nvSpPr>
          <p:cNvPr id="58" name="Oval 50"/>
          <p:cNvSpPr/>
          <p:nvPr/>
        </p:nvSpPr>
        <p:spPr>
          <a:xfrm>
            <a:off x="6227941" y="5659322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1</a:t>
            </a:r>
            <a:endParaRPr lang="en-US" dirty="0"/>
          </a:p>
        </p:txBody>
      </p:sp>
      <p:sp>
        <p:nvSpPr>
          <p:cNvPr id="59" name="Oval 51"/>
          <p:cNvSpPr/>
          <p:nvPr/>
        </p:nvSpPr>
        <p:spPr>
          <a:xfrm>
            <a:off x="7582939" y="5704506"/>
            <a:ext cx="432998" cy="42027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2</a:t>
            </a:r>
            <a:endParaRPr lang="en-US" dirty="0"/>
          </a:p>
        </p:txBody>
      </p:sp>
      <p:sp>
        <p:nvSpPr>
          <p:cNvPr id="60" name="Oval 52"/>
          <p:cNvSpPr/>
          <p:nvPr/>
        </p:nvSpPr>
        <p:spPr>
          <a:xfrm>
            <a:off x="7310320" y="5751511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1</a:t>
            </a:r>
            <a:endParaRPr lang="en-US" dirty="0"/>
          </a:p>
        </p:txBody>
      </p:sp>
      <p:sp>
        <p:nvSpPr>
          <p:cNvPr id="61" name="Oval 53"/>
          <p:cNvSpPr/>
          <p:nvPr/>
        </p:nvSpPr>
        <p:spPr>
          <a:xfrm>
            <a:off x="8204375" y="5839867"/>
            <a:ext cx="432998" cy="42027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2</a:t>
            </a:r>
            <a:endParaRPr lang="en-US" dirty="0"/>
          </a:p>
        </p:txBody>
      </p:sp>
      <p:sp>
        <p:nvSpPr>
          <p:cNvPr id="62" name="Oval 54"/>
          <p:cNvSpPr/>
          <p:nvPr/>
        </p:nvSpPr>
        <p:spPr>
          <a:xfrm>
            <a:off x="7931756" y="5886872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1</a:t>
            </a:r>
            <a:endParaRPr lang="en-US" dirty="0"/>
          </a:p>
        </p:txBody>
      </p:sp>
      <p:sp>
        <p:nvSpPr>
          <p:cNvPr id="63" name="Oval 55"/>
          <p:cNvSpPr/>
          <p:nvPr/>
        </p:nvSpPr>
        <p:spPr>
          <a:xfrm>
            <a:off x="4648710" y="6233096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1</a:t>
            </a:r>
            <a:endParaRPr lang="en-US" dirty="0"/>
          </a:p>
        </p:txBody>
      </p:sp>
      <p:sp>
        <p:nvSpPr>
          <p:cNvPr id="64" name="Oval 56"/>
          <p:cNvSpPr/>
          <p:nvPr/>
        </p:nvSpPr>
        <p:spPr>
          <a:xfrm>
            <a:off x="4286246" y="6261921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6" name="Oval 57"/>
          <p:cNvSpPr/>
          <p:nvPr/>
        </p:nvSpPr>
        <p:spPr>
          <a:xfrm>
            <a:off x="6525140" y="6197558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1</a:t>
            </a:r>
            <a:endParaRPr lang="en-US" dirty="0"/>
          </a:p>
        </p:txBody>
      </p:sp>
      <p:sp>
        <p:nvSpPr>
          <p:cNvPr id="67" name="Oval 58"/>
          <p:cNvSpPr/>
          <p:nvPr/>
        </p:nvSpPr>
        <p:spPr>
          <a:xfrm>
            <a:off x="6162676" y="6226383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8" name="Oval 59"/>
          <p:cNvSpPr/>
          <p:nvPr/>
        </p:nvSpPr>
        <p:spPr>
          <a:xfrm>
            <a:off x="7742093" y="6247766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1</a:t>
            </a:r>
            <a:endParaRPr lang="en-US" dirty="0"/>
          </a:p>
        </p:txBody>
      </p:sp>
      <p:sp>
        <p:nvSpPr>
          <p:cNvPr id="69" name="Oval 60"/>
          <p:cNvSpPr/>
          <p:nvPr/>
        </p:nvSpPr>
        <p:spPr>
          <a:xfrm>
            <a:off x="7379629" y="6276591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0" name="Oval 61"/>
          <p:cNvSpPr/>
          <p:nvPr/>
        </p:nvSpPr>
        <p:spPr>
          <a:xfrm>
            <a:off x="8567997" y="6260140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mtClean="0"/>
              <a:t>1</a:t>
            </a:r>
            <a:endParaRPr lang="en-US" dirty="0"/>
          </a:p>
        </p:txBody>
      </p:sp>
      <p:sp>
        <p:nvSpPr>
          <p:cNvPr id="71" name="Oval 62"/>
          <p:cNvSpPr/>
          <p:nvPr/>
        </p:nvSpPr>
        <p:spPr>
          <a:xfrm>
            <a:off x="8205533" y="6288965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TextBox 63"/>
          <p:cNvSpPr txBox="1"/>
          <p:nvPr/>
        </p:nvSpPr>
        <p:spPr>
          <a:xfrm>
            <a:off x="8567997" y="5612317"/>
            <a:ext cx="57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mtClean="0"/>
              <a:t>etc</a:t>
            </a:r>
            <a:endParaRPr lang="en-US" dirty="0"/>
          </a:p>
        </p:txBody>
      </p:sp>
      <p:cxnSp>
        <p:nvCxnSpPr>
          <p:cNvPr id="73" name="Straight Connector 65"/>
          <p:cNvCxnSpPr>
            <a:stCxn id="9" idx="4"/>
            <a:endCxn id="12" idx="0"/>
          </p:cNvCxnSpPr>
          <p:nvPr/>
        </p:nvCxnSpPr>
        <p:spPr>
          <a:xfrm>
            <a:off x="4448432" y="2209673"/>
            <a:ext cx="1643450" cy="275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66"/>
          <p:cNvCxnSpPr>
            <a:stCxn id="9" idx="4"/>
            <a:endCxn id="13" idx="0"/>
          </p:cNvCxnSpPr>
          <p:nvPr/>
        </p:nvCxnSpPr>
        <p:spPr>
          <a:xfrm flipH="1">
            <a:off x="2714368" y="2209673"/>
            <a:ext cx="1734064" cy="275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69"/>
          <p:cNvCxnSpPr>
            <a:stCxn id="12" idx="4"/>
            <a:endCxn id="14" idx="0"/>
          </p:cNvCxnSpPr>
          <p:nvPr/>
        </p:nvCxnSpPr>
        <p:spPr>
          <a:xfrm>
            <a:off x="6091882" y="3004624"/>
            <a:ext cx="1725826" cy="375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2"/>
          <p:cNvCxnSpPr>
            <a:stCxn id="12" idx="4"/>
            <a:endCxn id="15" idx="0"/>
          </p:cNvCxnSpPr>
          <p:nvPr/>
        </p:nvCxnSpPr>
        <p:spPr>
          <a:xfrm flipH="1">
            <a:off x="5548183" y="3004624"/>
            <a:ext cx="543699" cy="401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5"/>
          <p:cNvCxnSpPr>
            <a:stCxn id="14" idx="4"/>
            <a:endCxn id="21" idx="0"/>
          </p:cNvCxnSpPr>
          <p:nvPr/>
        </p:nvCxnSpPr>
        <p:spPr>
          <a:xfrm>
            <a:off x="7817708" y="3898687"/>
            <a:ext cx="541637" cy="371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4" idx="4"/>
            <a:endCxn id="22" idx="0"/>
          </p:cNvCxnSpPr>
          <p:nvPr/>
        </p:nvCxnSpPr>
        <p:spPr>
          <a:xfrm flipH="1">
            <a:off x="7403755" y="3898687"/>
            <a:ext cx="413953" cy="371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15" idx="4"/>
            <a:endCxn id="19" idx="0"/>
          </p:cNvCxnSpPr>
          <p:nvPr/>
        </p:nvCxnSpPr>
        <p:spPr>
          <a:xfrm>
            <a:off x="5548183" y="3925331"/>
            <a:ext cx="549876" cy="348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15" idx="4"/>
            <a:endCxn id="23" idx="0"/>
          </p:cNvCxnSpPr>
          <p:nvPr/>
        </p:nvCxnSpPr>
        <p:spPr>
          <a:xfrm flipH="1">
            <a:off x="5174391" y="3925331"/>
            <a:ext cx="373792" cy="344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17" idx="4"/>
            <a:endCxn id="20" idx="0"/>
          </p:cNvCxnSpPr>
          <p:nvPr/>
        </p:nvCxnSpPr>
        <p:spPr>
          <a:xfrm>
            <a:off x="3408405" y="3925331"/>
            <a:ext cx="595184" cy="344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17" idx="4"/>
            <a:endCxn id="24" idx="0"/>
          </p:cNvCxnSpPr>
          <p:nvPr/>
        </p:nvCxnSpPr>
        <p:spPr>
          <a:xfrm flipH="1">
            <a:off x="2916195" y="3925331"/>
            <a:ext cx="492210" cy="344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8" idx="4"/>
            <a:endCxn id="25" idx="0"/>
          </p:cNvCxnSpPr>
          <p:nvPr/>
        </p:nvCxnSpPr>
        <p:spPr>
          <a:xfrm>
            <a:off x="823784" y="3898687"/>
            <a:ext cx="804221" cy="371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18" idx="4"/>
            <a:endCxn id="26" idx="0"/>
          </p:cNvCxnSpPr>
          <p:nvPr/>
        </p:nvCxnSpPr>
        <p:spPr>
          <a:xfrm flipH="1">
            <a:off x="681168" y="3898687"/>
            <a:ext cx="142616" cy="3802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13" idx="4"/>
            <a:endCxn id="18" idx="7"/>
          </p:cNvCxnSpPr>
          <p:nvPr/>
        </p:nvCxnSpPr>
        <p:spPr>
          <a:xfrm flipH="1">
            <a:off x="1138336" y="3004624"/>
            <a:ext cx="1576032" cy="451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13" idx="4"/>
            <a:endCxn id="17" idx="0"/>
          </p:cNvCxnSpPr>
          <p:nvPr/>
        </p:nvCxnSpPr>
        <p:spPr>
          <a:xfrm>
            <a:off x="2714368" y="3004624"/>
            <a:ext cx="694037" cy="401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20" idx="4"/>
            <a:endCxn id="37" idx="0"/>
          </p:cNvCxnSpPr>
          <p:nvPr/>
        </p:nvCxnSpPr>
        <p:spPr>
          <a:xfrm>
            <a:off x="4003589" y="4788889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20" idx="4"/>
            <a:endCxn id="36" idx="0"/>
          </p:cNvCxnSpPr>
          <p:nvPr/>
        </p:nvCxnSpPr>
        <p:spPr>
          <a:xfrm flipH="1">
            <a:off x="3866117" y="4788889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2895092" y="4795330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>
            <a:off x="2757620" y="4795330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145047" y="4795330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>
            <a:off x="5007575" y="4795330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6095743" y="4780488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>
            <a:off x="5958271" y="4780488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7331933" y="4792759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7194461" y="4792759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8333859" y="4795330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8196387" y="4795330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1560429" y="4795330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1422957" y="4795330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634963" y="4806913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497491" y="4806913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endCxn id="43" idx="0"/>
          </p:cNvCxnSpPr>
          <p:nvPr/>
        </p:nvCxnSpPr>
        <p:spPr>
          <a:xfrm>
            <a:off x="1896439" y="5532880"/>
            <a:ext cx="274869" cy="246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27" idx="4"/>
            <a:endCxn id="44" idx="0"/>
          </p:cNvCxnSpPr>
          <p:nvPr/>
        </p:nvCxnSpPr>
        <p:spPr>
          <a:xfrm flipH="1">
            <a:off x="1758975" y="5543425"/>
            <a:ext cx="147057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endCxn id="46" idx="0"/>
          </p:cNvCxnSpPr>
          <p:nvPr/>
        </p:nvCxnSpPr>
        <p:spPr>
          <a:xfrm flipH="1">
            <a:off x="2986410" y="5547543"/>
            <a:ext cx="235101" cy="329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H="1">
            <a:off x="3692868" y="5508492"/>
            <a:ext cx="102780" cy="4860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3213380" y="5543425"/>
            <a:ext cx="241395" cy="355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36" idx="4"/>
            <a:endCxn id="47" idx="0"/>
          </p:cNvCxnSpPr>
          <p:nvPr/>
        </p:nvCxnSpPr>
        <p:spPr>
          <a:xfrm>
            <a:off x="3866117" y="5543425"/>
            <a:ext cx="213994" cy="3336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7" idx="4"/>
            <a:endCxn id="56" idx="0"/>
          </p:cNvCxnSpPr>
          <p:nvPr/>
        </p:nvCxnSpPr>
        <p:spPr>
          <a:xfrm>
            <a:off x="4310960" y="5543425"/>
            <a:ext cx="50528" cy="309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37" idx="4"/>
            <a:endCxn id="55" idx="0"/>
          </p:cNvCxnSpPr>
          <p:nvPr/>
        </p:nvCxnSpPr>
        <p:spPr>
          <a:xfrm>
            <a:off x="4310960" y="5543425"/>
            <a:ext cx="349983" cy="262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29" idx="4"/>
            <a:endCxn id="50" idx="0"/>
          </p:cNvCxnSpPr>
          <p:nvPr/>
        </p:nvCxnSpPr>
        <p:spPr>
          <a:xfrm flipH="1">
            <a:off x="5202517" y="5543425"/>
            <a:ext cx="214116" cy="302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29" idx="4"/>
            <a:endCxn id="49" idx="0"/>
          </p:cNvCxnSpPr>
          <p:nvPr/>
        </p:nvCxnSpPr>
        <p:spPr>
          <a:xfrm>
            <a:off x="5416633" y="5543425"/>
            <a:ext cx="137795" cy="326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34" idx="4"/>
            <a:endCxn id="52" idx="0"/>
          </p:cNvCxnSpPr>
          <p:nvPr/>
        </p:nvCxnSpPr>
        <p:spPr>
          <a:xfrm flipH="1">
            <a:off x="5863220" y="5543425"/>
            <a:ext cx="132381" cy="279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34" idx="4"/>
            <a:endCxn id="51" idx="0"/>
          </p:cNvCxnSpPr>
          <p:nvPr/>
        </p:nvCxnSpPr>
        <p:spPr>
          <a:xfrm>
            <a:off x="5995601" y="5543425"/>
            <a:ext cx="219530" cy="302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35" idx="4"/>
            <a:endCxn id="58" idx="0"/>
          </p:cNvCxnSpPr>
          <p:nvPr/>
        </p:nvCxnSpPr>
        <p:spPr>
          <a:xfrm flipH="1">
            <a:off x="6417604" y="5543425"/>
            <a:ext cx="22840" cy="115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35" idx="4"/>
            <a:endCxn id="57" idx="0"/>
          </p:cNvCxnSpPr>
          <p:nvPr/>
        </p:nvCxnSpPr>
        <p:spPr>
          <a:xfrm>
            <a:off x="6440444" y="5543425"/>
            <a:ext cx="276615" cy="68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30" idx="4"/>
            <a:endCxn id="54" idx="7"/>
          </p:cNvCxnSpPr>
          <p:nvPr/>
        </p:nvCxnSpPr>
        <p:spPr>
          <a:xfrm flipH="1">
            <a:off x="7043854" y="5543425"/>
            <a:ext cx="50984" cy="3551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0" idx="4"/>
            <a:endCxn id="53" idx="0"/>
          </p:cNvCxnSpPr>
          <p:nvPr/>
        </p:nvCxnSpPr>
        <p:spPr>
          <a:xfrm>
            <a:off x="7094838" y="5543425"/>
            <a:ext cx="166815" cy="326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31" idx="4"/>
            <a:endCxn id="60" idx="0"/>
          </p:cNvCxnSpPr>
          <p:nvPr/>
        </p:nvCxnSpPr>
        <p:spPr>
          <a:xfrm flipH="1">
            <a:off x="7499983" y="5543425"/>
            <a:ext cx="39698" cy="208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31" idx="4"/>
            <a:endCxn id="59" idx="0"/>
          </p:cNvCxnSpPr>
          <p:nvPr/>
        </p:nvCxnSpPr>
        <p:spPr>
          <a:xfrm>
            <a:off x="7539681" y="5543425"/>
            <a:ext cx="259757" cy="1610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32" idx="4"/>
            <a:endCxn id="62" idx="0"/>
          </p:cNvCxnSpPr>
          <p:nvPr/>
        </p:nvCxnSpPr>
        <p:spPr>
          <a:xfrm flipH="1">
            <a:off x="8121419" y="5543425"/>
            <a:ext cx="59784" cy="343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32" idx="4"/>
            <a:endCxn id="61" idx="0"/>
          </p:cNvCxnSpPr>
          <p:nvPr/>
        </p:nvCxnSpPr>
        <p:spPr>
          <a:xfrm>
            <a:off x="8181203" y="5543425"/>
            <a:ext cx="239671" cy="296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6682740" y="1732280"/>
            <a:ext cx="1958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 fontAlgn="auto"/>
            <a:r>
              <a:rPr lang="zh-CN" altLang="en-US" b="1">
                <a:solidFill>
                  <a:schemeClr val="tx2">
                    <a:lumMod val="60000"/>
                    <a:lumOff val="4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存在大量的重复计算</a:t>
            </a:r>
            <a:r>
              <a:rPr lang="en-US" altLang="zh-CN" b="1">
                <a:solidFill>
                  <a:schemeClr val="tx2">
                    <a:lumMod val="60000"/>
                    <a:lumOff val="4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</a:t>
            </a:r>
            <a:r>
              <a:rPr lang="zh-CN" altLang="en-US" b="1">
                <a:solidFill>
                  <a:schemeClr val="tx2">
                    <a:lumMod val="60000"/>
                    <a:lumOff val="4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如何避免？</a:t>
            </a:r>
            <a:endParaRPr lang="zh-CN" altLang="en-US" b="1">
              <a:solidFill>
                <a:schemeClr val="tx2">
                  <a:lumMod val="60000"/>
                  <a:lumOff val="40000"/>
                </a:schemeClr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65" grpId="0" bldLvl="0" animBg="1"/>
      <p:bldP spid="5" grpId="0" bldLvl="0" animBg="1"/>
      <p:bldP spid="81" grpId="0"/>
      <p:bldP spid="81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0"/>
          <p:cNvSpPr>
            <a:spLocks noChangeArrowheads="1"/>
          </p:cNvSpPr>
          <p:nvPr/>
        </p:nvSpPr>
        <p:spPr bwMode="auto">
          <a:xfrm>
            <a:off x="63501" y="73025"/>
            <a:ext cx="1820333" cy="908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eaLnBrk="1" hangingPunct="1"/>
            <a:endParaRPr lang="zh-CN" altLang="en-US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67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133" y="404814"/>
            <a:ext cx="3904546" cy="7207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defRPr/>
            </a:pPr>
            <a:r>
              <a:rPr lang="zh-CN" altLang="en-US" sz="3600" b="1" dirty="0"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子问题重叠性</a:t>
            </a:r>
            <a:endParaRPr lang="zh-CN" altLang="en-US" sz="3600" b="1" dirty="0">
              <a:solidFill>
                <a:schemeClr val="accent2"/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charset="0"/>
            </a:endParaRPr>
          </a:p>
        </p:txBody>
      </p:sp>
      <p:sp>
        <p:nvSpPr>
          <p:cNvPr id="677909" name="Text Box 21"/>
          <p:cNvSpPr txBox="1">
            <a:spLocks noChangeArrowheads="1"/>
          </p:cNvSpPr>
          <p:nvPr/>
        </p:nvSpPr>
        <p:spPr bwMode="auto">
          <a:xfrm>
            <a:off x="3867856" y="1268414"/>
            <a:ext cx="12859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en-US" altLang="zh-CN" sz="32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XY</a:t>
            </a:r>
            <a:endParaRPr lang="en-US" altLang="zh-CN" sz="3200" b="1" i="1" baseline="-2500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7910" name="Text Box 22"/>
          <p:cNvSpPr txBox="1">
            <a:spLocks noChangeArrowheads="1"/>
          </p:cNvSpPr>
          <p:nvPr/>
        </p:nvSpPr>
        <p:spPr bwMode="auto">
          <a:xfrm>
            <a:off x="1500012" y="2381250"/>
            <a:ext cx="236784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en-US" altLang="zh-CN" sz="32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3200" b="1" i="1" baseline="-4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m-1</a:t>
            </a:r>
            <a:r>
              <a:rPr lang="en-US" altLang="zh-CN" sz="32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3200" b="1" i="1" baseline="-4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n-1</a:t>
            </a:r>
            <a:endParaRPr lang="en-US" altLang="zh-CN" sz="3200" b="1" i="1" baseline="-40000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7911" name="Text Box 23"/>
          <p:cNvSpPr txBox="1">
            <a:spLocks noChangeArrowheads="1"/>
          </p:cNvSpPr>
          <p:nvPr/>
        </p:nvSpPr>
        <p:spPr bwMode="auto">
          <a:xfrm>
            <a:off x="3613856" y="2381250"/>
            <a:ext cx="207856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en-US" altLang="zh-CN" sz="32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3200" b="1" i="1" baseline="-4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m-1</a:t>
            </a:r>
            <a:r>
              <a:rPr lang="en-US" altLang="zh-CN" sz="32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endParaRPr lang="en-US" altLang="zh-CN" sz="3200" b="1" i="1" baseline="-40000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7912" name="Text Box 24"/>
          <p:cNvSpPr txBox="1">
            <a:spLocks noChangeArrowheads="1"/>
          </p:cNvSpPr>
          <p:nvPr/>
        </p:nvSpPr>
        <p:spPr bwMode="auto">
          <a:xfrm>
            <a:off x="5470879" y="2381250"/>
            <a:ext cx="1662289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en-US" altLang="zh-CN" sz="32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XY</a:t>
            </a:r>
            <a:r>
              <a:rPr lang="en-US" altLang="zh-CN" sz="3200" b="1" i="1" baseline="-40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n-1</a:t>
            </a:r>
            <a:endParaRPr lang="en-US" altLang="zh-CN" sz="3200" b="1" i="1" baseline="-4000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7914" name="Text Box 26"/>
          <p:cNvSpPr txBox="1">
            <a:spLocks noChangeArrowheads="1"/>
          </p:cNvSpPr>
          <p:nvPr/>
        </p:nvSpPr>
        <p:spPr bwMode="auto">
          <a:xfrm>
            <a:off x="283633" y="3605214"/>
            <a:ext cx="24962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en-US" altLang="zh-CN" sz="32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3200" b="1" i="1" baseline="-4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m-2</a:t>
            </a:r>
            <a:r>
              <a:rPr lang="en-US" altLang="zh-CN" sz="32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3200" b="1" i="1" baseline="-4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n-2</a:t>
            </a:r>
            <a:endParaRPr lang="en-US" altLang="zh-CN" sz="3200" b="1" i="1" baseline="-40000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7915" name="Text Box 27"/>
          <p:cNvSpPr txBox="1">
            <a:spLocks noChangeArrowheads="1"/>
          </p:cNvSpPr>
          <p:nvPr/>
        </p:nvSpPr>
        <p:spPr bwMode="auto">
          <a:xfrm>
            <a:off x="2332567" y="3621089"/>
            <a:ext cx="274959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en-US" altLang="zh-CN" sz="32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3200" b="1" i="1" baseline="-4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m-2</a:t>
            </a:r>
            <a:r>
              <a:rPr lang="en-US" altLang="zh-CN" sz="32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3200" b="1" i="1" baseline="-4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n-1</a:t>
            </a:r>
            <a:endParaRPr lang="en-US" altLang="zh-CN" sz="3200" b="1" i="1" baseline="-40000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7916" name="Text Box 28"/>
          <p:cNvSpPr txBox="1">
            <a:spLocks noChangeArrowheads="1"/>
          </p:cNvSpPr>
          <p:nvPr/>
        </p:nvSpPr>
        <p:spPr bwMode="auto">
          <a:xfrm>
            <a:off x="4445001" y="3605214"/>
            <a:ext cx="217593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en-US" altLang="zh-CN" sz="32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3200" b="1" i="1" baseline="-40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m-1</a:t>
            </a:r>
            <a:r>
              <a:rPr lang="en-US" altLang="zh-CN" sz="32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3200" b="1" i="1" baseline="-40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n-2</a:t>
            </a:r>
            <a:endParaRPr lang="en-US" altLang="zh-CN" sz="3200" b="1" i="1" baseline="-4000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7918" name="Line 30"/>
          <p:cNvSpPr>
            <a:spLocks noChangeShapeType="1"/>
          </p:cNvSpPr>
          <p:nvPr/>
        </p:nvSpPr>
        <p:spPr bwMode="auto">
          <a:xfrm flipH="1">
            <a:off x="2587978" y="1820863"/>
            <a:ext cx="1600200" cy="647700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7919" name="Line 31"/>
          <p:cNvSpPr>
            <a:spLocks noChangeShapeType="1"/>
          </p:cNvSpPr>
          <p:nvPr/>
        </p:nvSpPr>
        <p:spPr bwMode="auto">
          <a:xfrm>
            <a:off x="4251678" y="1820863"/>
            <a:ext cx="0" cy="647700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7920" name="Line 32"/>
          <p:cNvSpPr>
            <a:spLocks noChangeShapeType="1"/>
          </p:cNvSpPr>
          <p:nvPr/>
        </p:nvSpPr>
        <p:spPr bwMode="auto">
          <a:xfrm>
            <a:off x="4380090" y="1820863"/>
            <a:ext cx="1471789" cy="647700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7921" name="Line 33"/>
          <p:cNvSpPr>
            <a:spLocks noChangeShapeType="1"/>
          </p:cNvSpPr>
          <p:nvPr/>
        </p:nvSpPr>
        <p:spPr bwMode="auto">
          <a:xfrm flipH="1">
            <a:off x="1116189" y="2900364"/>
            <a:ext cx="704144" cy="720725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7922" name="Line 34"/>
          <p:cNvSpPr>
            <a:spLocks noChangeShapeType="1"/>
          </p:cNvSpPr>
          <p:nvPr/>
        </p:nvSpPr>
        <p:spPr bwMode="auto">
          <a:xfrm>
            <a:off x="1948745" y="2900363"/>
            <a:ext cx="831144" cy="792162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7923" name="Line 35"/>
          <p:cNvSpPr>
            <a:spLocks noChangeShapeType="1"/>
          </p:cNvSpPr>
          <p:nvPr/>
        </p:nvSpPr>
        <p:spPr bwMode="auto">
          <a:xfrm>
            <a:off x="2075745" y="2925763"/>
            <a:ext cx="2753077" cy="766762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7924" name="Line 36"/>
          <p:cNvSpPr>
            <a:spLocks noChangeShapeType="1"/>
          </p:cNvSpPr>
          <p:nvPr/>
        </p:nvSpPr>
        <p:spPr bwMode="auto">
          <a:xfrm flipH="1">
            <a:off x="2971800" y="2900363"/>
            <a:ext cx="1024467" cy="792162"/>
          </a:xfrm>
          <a:prstGeom prst="line">
            <a:avLst/>
          </a:prstGeom>
          <a:noFill/>
          <a:ln w="5715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7926" name="Line 38"/>
          <p:cNvSpPr>
            <a:spLocks noChangeShapeType="1"/>
          </p:cNvSpPr>
          <p:nvPr/>
        </p:nvSpPr>
        <p:spPr bwMode="auto">
          <a:xfrm>
            <a:off x="4124679" y="2900363"/>
            <a:ext cx="2304344" cy="1008062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7927" name="Line 39"/>
          <p:cNvSpPr>
            <a:spLocks noChangeShapeType="1"/>
          </p:cNvSpPr>
          <p:nvPr/>
        </p:nvSpPr>
        <p:spPr bwMode="auto">
          <a:xfrm>
            <a:off x="4124679" y="2900363"/>
            <a:ext cx="3135489" cy="1008062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7928" name="Line 40"/>
          <p:cNvSpPr>
            <a:spLocks noChangeShapeType="1"/>
          </p:cNvSpPr>
          <p:nvPr/>
        </p:nvSpPr>
        <p:spPr bwMode="auto">
          <a:xfrm flipH="1">
            <a:off x="4955823" y="2900363"/>
            <a:ext cx="896056" cy="792162"/>
          </a:xfrm>
          <a:prstGeom prst="line">
            <a:avLst/>
          </a:prstGeom>
          <a:noFill/>
          <a:ln w="5715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7929" name="Line 41"/>
          <p:cNvSpPr>
            <a:spLocks noChangeShapeType="1"/>
          </p:cNvSpPr>
          <p:nvPr/>
        </p:nvSpPr>
        <p:spPr bwMode="auto">
          <a:xfrm>
            <a:off x="5980289" y="2971800"/>
            <a:ext cx="2112434" cy="936625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7930" name="Line 42"/>
          <p:cNvSpPr>
            <a:spLocks noChangeShapeType="1"/>
          </p:cNvSpPr>
          <p:nvPr/>
        </p:nvSpPr>
        <p:spPr bwMode="auto">
          <a:xfrm>
            <a:off x="6172200" y="2900363"/>
            <a:ext cx="2688167" cy="1008062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7931" name="Text Box 43"/>
          <p:cNvSpPr txBox="1">
            <a:spLocks noChangeArrowheads="1"/>
          </p:cNvSpPr>
          <p:nvPr/>
        </p:nvSpPr>
        <p:spPr bwMode="auto">
          <a:xfrm>
            <a:off x="7004755" y="3692525"/>
            <a:ext cx="100540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……</a:t>
            </a:r>
            <a:endParaRPr lang="en-US" altLang="zh-CN" sz="3200" b="1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7932" name="Text Box 44"/>
          <p:cNvSpPr txBox="1">
            <a:spLocks noChangeArrowheads="1"/>
          </p:cNvSpPr>
          <p:nvPr/>
        </p:nvSpPr>
        <p:spPr bwMode="auto">
          <a:xfrm>
            <a:off x="1559873" y="4794251"/>
            <a:ext cx="6171565" cy="706755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b="1" i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LCS</a:t>
            </a:r>
            <a:r>
              <a:rPr lang="zh-CN" altLang="en-US" sz="4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问题具有子问题重叠性</a:t>
            </a:r>
            <a:endParaRPr lang="zh-CN" altLang="en-US" sz="4000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7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7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77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77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77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77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77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77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77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77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77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77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77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77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77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77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77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77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77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677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77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77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77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7909" grpId="0" bldLvl="0" animBg="1"/>
      <p:bldP spid="677910" grpId="0" bldLvl="0" animBg="1"/>
      <p:bldP spid="677911" grpId="0" bldLvl="0" animBg="1"/>
      <p:bldP spid="677912" grpId="0" bldLvl="0" animBg="1"/>
      <p:bldP spid="677914" grpId="0" bldLvl="0" animBg="1"/>
      <p:bldP spid="677915" grpId="0" bldLvl="0" animBg="1"/>
      <p:bldP spid="677916" grpId="0" bldLvl="0" animBg="1"/>
      <p:bldP spid="677918" grpId="0" bldLvl="0" animBg="1"/>
      <p:bldP spid="677919" grpId="0" bldLvl="0" animBg="1"/>
      <p:bldP spid="677920" grpId="0" bldLvl="0" animBg="1"/>
      <p:bldP spid="677921" grpId="0" bldLvl="0" animBg="1"/>
      <p:bldP spid="677922" grpId="0" bldLvl="0" animBg="1"/>
      <p:bldP spid="677923" grpId="0" bldLvl="0" animBg="1"/>
      <p:bldP spid="677924" grpId="0" bldLvl="0" animBg="1"/>
      <p:bldP spid="677926" grpId="0" bldLvl="0" animBg="1"/>
      <p:bldP spid="677927" grpId="0" bldLvl="0" animBg="1"/>
      <p:bldP spid="677928" grpId="0" bldLvl="0" animBg="1"/>
      <p:bldP spid="677929" grpId="0" bldLvl="0" animBg="1"/>
      <p:bldP spid="677930" grpId="0" bldLvl="0" animBg="1"/>
      <p:bldP spid="677931" grpId="0" bldLvl="0" animBg="1"/>
      <p:bldP spid="677932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8160" y="872490"/>
            <a:ext cx="7437755" cy="464693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1" algn="just" eaLnBrk="1" hangingPunct="1">
              <a:lnSpc>
                <a:spcPct val="150000"/>
              </a:lnSpc>
              <a:buClrTx/>
              <a:buSzTx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分析优化解的结构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递归地定义最优解的代价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自底向上地计算优化解的代价保存之，并获取构造最优解的信息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根据构造最优解的信息构造优化解</a:t>
            </a:r>
            <a:r>
              <a:rPr lang="zh-CN" altLang="en-US" sz="3200" b="1" dirty="0">
                <a:solidFill>
                  <a:schemeClr val="tx2"/>
                </a:solidFill>
                <a:latin typeface="+mn-ea"/>
              </a:rPr>
              <a:t> </a:t>
            </a:r>
            <a:endParaRPr lang="en-US" altLang="zh-CN" sz="32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40735" y="257175"/>
            <a:ext cx="2926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使用动态规划</a:t>
            </a:r>
            <a:endParaRPr kumimoji="1" lang="zh-CN" altLang="en-US" sz="3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5412203" y="1829754"/>
            <a:ext cx="902677" cy="454634"/>
          </a:xfrm>
          <a:prstGeom prst="lef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91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446655" y="459105"/>
            <a:ext cx="6400800" cy="633412"/>
          </a:xfrm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algn="l">
              <a:defRPr/>
            </a:pPr>
            <a:r>
              <a:rPr lang="zh-CN" altLang="en-US" sz="3600" b="1" dirty="0" smtClean="0">
                <a:latin typeface="微软雅黑" panose="020B0503020204020204" charset="-122"/>
                <a:ea typeface="微软雅黑" panose="020B0503020204020204" charset="-122"/>
              </a:rPr>
              <a:t>建立LCS长度的递归方程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78919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9560" y="1557655"/>
            <a:ext cx="8778240" cy="4335145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C[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j] = X</a:t>
            </a:r>
            <a:r>
              <a:rPr lang="en-US" altLang="zh-CN" sz="24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与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sz="2400" b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r>
              <a:rPr lang="en-US" altLang="zh-CN" sz="24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LCS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的长度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LCS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长度的递归方程</a:t>
            </a: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en-US" altLang="zh-CN" sz="2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C[</a:t>
            </a:r>
            <a:r>
              <a:rPr lang="en-US" altLang="zh-CN" sz="2000" b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j] = 0                                        if  </a:t>
            </a:r>
            <a:r>
              <a:rPr lang="en-US" altLang="zh-CN" sz="2000" b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=0 </a:t>
            </a:r>
            <a:r>
              <a:rPr lang="zh-CN" altLang="en-US" sz="2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或 </a:t>
            </a:r>
            <a:r>
              <a:rPr lang="en-US" altLang="zh-CN" sz="2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j=0</a:t>
            </a:r>
            <a:endParaRPr lang="en-US" altLang="zh-CN" sz="2000" b="1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C[</a:t>
            </a:r>
            <a:r>
              <a:rPr lang="en-US" altLang="zh-CN" sz="2000" b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j] = C[i-1, j-1] + 1                   if </a:t>
            </a:r>
            <a:r>
              <a:rPr lang="en-US" altLang="zh-CN" sz="2000" b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j&gt;0 </a:t>
            </a:r>
            <a:r>
              <a:rPr lang="zh-CN" altLang="en-US" sz="2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且</a:t>
            </a:r>
            <a:r>
              <a:rPr lang="en-US" altLang="zh-CN" sz="2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x</a:t>
            </a:r>
            <a:r>
              <a:rPr lang="en-US" altLang="zh-CN" sz="2000" b="1" baseline="-25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 </a:t>
            </a:r>
            <a:r>
              <a:rPr lang="en-US" altLang="zh-CN" sz="2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 </a:t>
            </a:r>
            <a:r>
              <a:rPr lang="en-US" altLang="zh-CN" sz="2000" b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sz="2000" b="1" baseline="-25000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endParaRPr lang="en-US" altLang="zh-CN" sz="2000" b="1" baseline="-25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C[</a:t>
            </a:r>
            <a:r>
              <a:rPr lang="en-US" altLang="zh-CN" sz="2000" b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j] = Max(C[</a:t>
            </a:r>
            <a:r>
              <a:rPr lang="en-US" altLang="zh-CN" sz="2000" b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j-1], C[i-1, j])   if </a:t>
            </a:r>
            <a:r>
              <a:rPr lang="en-US" altLang="zh-CN" sz="2000" b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j&gt;0 </a:t>
            </a:r>
            <a:r>
              <a:rPr lang="zh-CN" altLang="en-US" sz="2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且</a:t>
            </a:r>
            <a:r>
              <a:rPr lang="en-US" altLang="zh-CN" sz="2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x</a:t>
            </a:r>
            <a:r>
              <a:rPr lang="en-US" altLang="zh-CN" sz="2000" b="1" baseline="-25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 </a:t>
            </a:r>
            <a:r>
              <a:rPr lang="en-US" altLang="zh-CN" sz="20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 </a:t>
            </a:r>
            <a:r>
              <a:rPr lang="en-US" altLang="zh-CN" sz="2000" b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sz="2000" b="1" baseline="-25000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r>
              <a:rPr lang="en-US" altLang="zh-CN" sz="2000" i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endParaRPr lang="en-US" altLang="zh-CN" sz="2000" i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8160" y="872490"/>
            <a:ext cx="7437755" cy="464693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1" algn="just" eaLnBrk="1" hangingPunct="1">
              <a:lnSpc>
                <a:spcPct val="150000"/>
              </a:lnSpc>
              <a:buClrTx/>
              <a:buSzTx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分析优化解的结构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递归地定义最优解的代价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自底向上地计算优化解的代价保存之，并获取构造最优解的信息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根据构造最优解的信息构造优化解</a:t>
            </a:r>
            <a:r>
              <a:rPr lang="zh-CN" altLang="en-US" sz="3200" b="1" dirty="0">
                <a:solidFill>
                  <a:schemeClr val="tx2"/>
                </a:solidFill>
                <a:latin typeface="+mn-ea"/>
              </a:rPr>
              <a:t> </a:t>
            </a:r>
            <a:endParaRPr lang="en-US" altLang="zh-CN" sz="32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20465" y="242570"/>
            <a:ext cx="27228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使用动态规划</a:t>
            </a:r>
            <a:endParaRPr kumimoji="1" lang="zh-CN" altLang="en-US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5202018" y="3062924"/>
            <a:ext cx="902677" cy="454634"/>
          </a:xfrm>
          <a:prstGeom prst="lef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4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0934" y="1268413"/>
            <a:ext cx="3158066" cy="64770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just" eaLnBrk="1" hangingPunct="1">
              <a:defRPr/>
            </a:pPr>
            <a:r>
              <a:rPr lang="zh-CN" altLang="en-US" sz="3600" b="1" dirty="0"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基本思想</a:t>
            </a:r>
            <a:endParaRPr lang="zh-CN" altLang="en-US" sz="3600" b="1" dirty="0">
              <a:latin typeface="华文细黑" panose="02010600040101010101" charset="-122"/>
              <a:ea typeface="华文细黑" panose="02010600040101010101" charset="-122"/>
              <a:cs typeface="Times New Roman" panose="02020603050405020304" charset="0"/>
            </a:endParaRPr>
          </a:p>
          <a:p>
            <a:pPr lvl="1" eaLnBrk="1" hangingPunct="1">
              <a:defRPr/>
            </a:pPr>
            <a:endParaRPr lang="zh-CN" altLang="en-US" sz="3600" b="1" dirty="0">
              <a:solidFill>
                <a:schemeClr val="accent1"/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charset="0"/>
            </a:endParaRPr>
          </a:p>
        </p:txBody>
      </p:sp>
      <p:sp>
        <p:nvSpPr>
          <p:cNvPr id="679943" name="Rectangle 7"/>
          <p:cNvSpPr>
            <a:spLocks noChangeArrowheads="1"/>
          </p:cNvSpPr>
          <p:nvPr/>
        </p:nvSpPr>
        <p:spPr bwMode="auto">
          <a:xfrm>
            <a:off x="2050415" y="280035"/>
            <a:ext cx="6812844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defRPr/>
            </a:pPr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自</a:t>
            </a:r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底向上计算LCS的长度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7894" name="Group 9"/>
          <p:cNvGrpSpPr/>
          <p:nvPr/>
        </p:nvGrpSpPr>
        <p:grpSpPr bwMode="auto">
          <a:xfrm>
            <a:off x="2331156" y="2636839"/>
            <a:ext cx="4737100" cy="2232025"/>
            <a:chOff x="1652" y="1344"/>
            <a:chExt cx="3357" cy="1406"/>
          </a:xfrm>
        </p:grpSpPr>
        <p:sp>
          <p:nvSpPr>
            <p:cNvPr id="679946" name="Text Box 10"/>
            <p:cNvSpPr txBox="1">
              <a:spLocks noChangeArrowheads="1"/>
            </p:cNvSpPr>
            <p:nvPr/>
          </p:nvSpPr>
          <p:spPr bwMode="auto">
            <a:xfrm>
              <a:off x="2052" y="1702"/>
              <a:ext cx="130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C[i-1, j-1]</a:t>
              </a:r>
              <a:endParaRPr lang="zh-CN" altLang="en-US" sz="32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79947" name="Text Box 11"/>
            <p:cNvSpPr txBox="1">
              <a:spLocks noChangeArrowheads="1"/>
            </p:cNvSpPr>
            <p:nvPr/>
          </p:nvSpPr>
          <p:spPr bwMode="auto">
            <a:xfrm>
              <a:off x="3240" y="1699"/>
              <a:ext cx="106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 C[i-1,j]</a:t>
              </a:r>
              <a:endParaRPr lang="zh-CN" altLang="en-US" sz="32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79948" name="Text Box 12"/>
            <p:cNvSpPr txBox="1">
              <a:spLocks noChangeArrowheads="1"/>
            </p:cNvSpPr>
            <p:nvPr/>
          </p:nvSpPr>
          <p:spPr bwMode="auto">
            <a:xfrm>
              <a:off x="2151" y="2023"/>
              <a:ext cx="106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3200" b="1" i="1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C[i, j-1]</a:t>
              </a:r>
              <a:endParaRPr lang="zh-CN" altLang="en-US" sz="32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79949" name="Text Box 13"/>
            <p:cNvSpPr txBox="1">
              <a:spLocks noChangeArrowheads="1"/>
            </p:cNvSpPr>
            <p:nvPr/>
          </p:nvSpPr>
          <p:spPr bwMode="auto">
            <a:xfrm>
              <a:off x="3356" y="2023"/>
              <a:ext cx="89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altLang="zh-CN" sz="3200" b="1" i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C[</a:t>
              </a:r>
              <a:r>
                <a:rPr lang="en-US" altLang="zh-CN" sz="3200" b="1" i="1" dirty="0" err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i</a:t>
              </a:r>
              <a:r>
                <a:rPr lang="en-US" altLang="zh-CN" sz="3200" b="1" i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, j]</a:t>
              </a:r>
              <a:endParaRPr lang="zh-CN" altLang="en-US" sz="3200" b="1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7899" name="Line 14"/>
            <p:cNvSpPr>
              <a:spLocks noChangeShapeType="1"/>
            </p:cNvSpPr>
            <p:nvPr/>
          </p:nvSpPr>
          <p:spPr bwMode="auto">
            <a:xfrm>
              <a:off x="1652" y="2069"/>
              <a:ext cx="3357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7900" name="Line 15"/>
            <p:cNvSpPr>
              <a:spLocks noChangeShapeType="1"/>
            </p:cNvSpPr>
            <p:nvPr/>
          </p:nvSpPr>
          <p:spPr bwMode="auto">
            <a:xfrm>
              <a:off x="1652" y="1706"/>
              <a:ext cx="3357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7901" name="Line 16"/>
            <p:cNvSpPr>
              <a:spLocks noChangeShapeType="1"/>
            </p:cNvSpPr>
            <p:nvPr/>
          </p:nvSpPr>
          <p:spPr bwMode="auto">
            <a:xfrm>
              <a:off x="1652" y="2432"/>
              <a:ext cx="3357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7902" name="Line 17"/>
            <p:cNvSpPr>
              <a:spLocks noChangeShapeType="1"/>
            </p:cNvSpPr>
            <p:nvPr/>
          </p:nvSpPr>
          <p:spPr bwMode="auto">
            <a:xfrm>
              <a:off x="3331" y="1344"/>
              <a:ext cx="0" cy="1406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7903" name="Line 18"/>
            <p:cNvSpPr>
              <a:spLocks noChangeShapeType="1"/>
            </p:cNvSpPr>
            <p:nvPr/>
          </p:nvSpPr>
          <p:spPr bwMode="auto">
            <a:xfrm>
              <a:off x="2106" y="1344"/>
              <a:ext cx="0" cy="1406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7904" name="Line 19"/>
            <p:cNvSpPr>
              <a:spLocks noChangeShapeType="1"/>
            </p:cNvSpPr>
            <p:nvPr/>
          </p:nvSpPr>
          <p:spPr bwMode="auto">
            <a:xfrm>
              <a:off x="4329" y="1344"/>
              <a:ext cx="0" cy="1406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0934" y="1268413"/>
            <a:ext cx="3767666" cy="64770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just" eaLnBrk="1" hangingPunct="1">
              <a:defRPr/>
            </a:pP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计算过程</a:t>
            </a:r>
            <a:endParaRPr lang="zh-CN" altLang="en-US" sz="3600" b="1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Times New Roman" panose="02020603050405020304" charset="0"/>
            </a:endParaRPr>
          </a:p>
          <a:p>
            <a:pPr lvl="1" eaLnBrk="1" hangingPunct="1">
              <a:defRPr/>
            </a:pPr>
            <a:endParaRPr lang="zh-CN" altLang="en-US" sz="3200" b="1">
              <a:solidFill>
                <a:schemeClr val="accent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Times New Roman" panose="02020603050405020304" charset="0"/>
            </a:endParaRPr>
          </a:p>
        </p:txBody>
      </p:sp>
      <p:sp>
        <p:nvSpPr>
          <p:cNvPr id="681031" name="Text Box 71"/>
          <p:cNvSpPr txBox="1">
            <a:spLocks noChangeArrowheads="1"/>
          </p:cNvSpPr>
          <p:nvPr/>
        </p:nvSpPr>
        <p:spPr bwMode="auto">
          <a:xfrm>
            <a:off x="1724378" y="2366964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C[0,0]</a:t>
            </a:r>
            <a:endParaRPr lang="en-US" altLang="zh-CN" sz="3000" b="1" i="1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1032" name="Text Box 72"/>
          <p:cNvSpPr txBox="1">
            <a:spLocks noChangeArrowheads="1"/>
          </p:cNvSpPr>
          <p:nvPr/>
        </p:nvSpPr>
        <p:spPr bwMode="auto">
          <a:xfrm>
            <a:off x="2943578" y="2376489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C[0,1]</a:t>
            </a:r>
            <a:endParaRPr lang="en-US" altLang="zh-CN" sz="3000" b="1" i="1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1033" name="Text Box 73"/>
          <p:cNvSpPr txBox="1">
            <a:spLocks noChangeArrowheads="1"/>
          </p:cNvSpPr>
          <p:nvPr/>
        </p:nvSpPr>
        <p:spPr bwMode="auto">
          <a:xfrm>
            <a:off x="5390444" y="2376489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C[0,3]</a:t>
            </a:r>
            <a:endParaRPr lang="en-US" altLang="zh-CN" sz="3000" b="1" i="1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1034" name="Text Box 74"/>
          <p:cNvSpPr txBox="1">
            <a:spLocks noChangeArrowheads="1"/>
          </p:cNvSpPr>
          <p:nvPr/>
        </p:nvSpPr>
        <p:spPr bwMode="auto">
          <a:xfrm>
            <a:off x="4174067" y="2376489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C[0,2]</a:t>
            </a:r>
            <a:endParaRPr lang="en-US" altLang="zh-CN" sz="3000" b="1" i="1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1035" name="Text Box 75"/>
          <p:cNvSpPr txBox="1">
            <a:spLocks noChangeArrowheads="1"/>
          </p:cNvSpPr>
          <p:nvPr/>
        </p:nvSpPr>
        <p:spPr bwMode="auto">
          <a:xfrm>
            <a:off x="6606822" y="2376489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C[0,4]</a:t>
            </a:r>
            <a:endParaRPr lang="en-US" altLang="zh-CN" sz="3000" b="1" i="1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1036" name="Text Box 76"/>
          <p:cNvSpPr txBox="1">
            <a:spLocks noChangeArrowheads="1"/>
          </p:cNvSpPr>
          <p:nvPr/>
        </p:nvSpPr>
        <p:spPr bwMode="auto">
          <a:xfrm>
            <a:off x="1741311" y="3141664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C[1,0]</a:t>
            </a:r>
            <a:endParaRPr lang="en-US" altLang="zh-CN" sz="3000" b="1" i="1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1037" name="Text Box 77"/>
          <p:cNvSpPr txBox="1">
            <a:spLocks noChangeArrowheads="1"/>
          </p:cNvSpPr>
          <p:nvPr/>
        </p:nvSpPr>
        <p:spPr bwMode="auto">
          <a:xfrm>
            <a:off x="1741311" y="3933826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C[2,0]</a:t>
            </a:r>
            <a:endParaRPr lang="en-US" altLang="zh-CN" sz="3000" b="1" i="1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1038" name="Text Box 78"/>
          <p:cNvSpPr txBox="1">
            <a:spLocks noChangeArrowheads="1"/>
          </p:cNvSpPr>
          <p:nvPr/>
        </p:nvSpPr>
        <p:spPr bwMode="auto">
          <a:xfrm>
            <a:off x="1741311" y="4725989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C[3,0]</a:t>
            </a:r>
            <a:endParaRPr lang="en-US" altLang="zh-CN" sz="3000" b="1" i="1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1039" name="Text Box 79"/>
          <p:cNvSpPr txBox="1">
            <a:spLocks noChangeArrowheads="1"/>
          </p:cNvSpPr>
          <p:nvPr/>
        </p:nvSpPr>
        <p:spPr bwMode="auto">
          <a:xfrm>
            <a:off x="2957689" y="3141664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C[1,1]</a:t>
            </a:r>
            <a:endParaRPr lang="en-US" altLang="zh-CN" sz="3000" b="1" i="1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1040" name="Text Box 80"/>
          <p:cNvSpPr txBox="1">
            <a:spLocks noChangeArrowheads="1"/>
          </p:cNvSpPr>
          <p:nvPr/>
        </p:nvSpPr>
        <p:spPr bwMode="auto">
          <a:xfrm>
            <a:off x="2957689" y="3933826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C[2,1]</a:t>
            </a:r>
            <a:endParaRPr lang="en-US" altLang="zh-CN" sz="3000" b="1" i="1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1041" name="Text Box 81"/>
          <p:cNvSpPr txBox="1">
            <a:spLocks noChangeArrowheads="1"/>
          </p:cNvSpPr>
          <p:nvPr/>
        </p:nvSpPr>
        <p:spPr bwMode="auto">
          <a:xfrm>
            <a:off x="2943578" y="4725989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C[3,1]</a:t>
            </a:r>
            <a:endParaRPr lang="en-US" altLang="zh-CN" sz="3000" b="1" i="1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1042" name="Text Box 82"/>
          <p:cNvSpPr txBox="1">
            <a:spLocks noChangeArrowheads="1"/>
          </p:cNvSpPr>
          <p:nvPr/>
        </p:nvSpPr>
        <p:spPr bwMode="auto">
          <a:xfrm>
            <a:off x="4174067" y="3141664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C[1,2]</a:t>
            </a:r>
            <a:endParaRPr lang="en-US" altLang="zh-CN" sz="3000" b="1" i="1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1043" name="Text Box 83"/>
          <p:cNvSpPr txBox="1">
            <a:spLocks noChangeArrowheads="1"/>
          </p:cNvSpPr>
          <p:nvPr/>
        </p:nvSpPr>
        <p:spPr bwMode="auto">
          <a:xfrm>
            <a:off x="5390444" y="3141664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C[1,3]</a:t>
            </a:r>
            <a:endParaRPr lang="en-US" altLang="zh-CN" sz="3000" b="1" i="1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1044" name="Text Box 84"/>
          <p:cNvSpPr txBox="1">
            <a:spLocks noChangeArrowheads="1"/>
          </p:cNvSpPr>
          <p:nvPr/>
        </p:nvSpPr>
        <p:spPr bwMode="auto">
          <a:xfrm>
            <a:off x="6606822" y="3141664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C[1,4]</a:t>
            </a:r>
            <a:endParaRPr lang="en-US" altLang="zh-CN" sz="3000" b="1" i="1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1045" name="Text Box 85"/>
          <p:cNvSpPr txBox="1">
            <a:spLocks noChangeArrowheads="1"/>
          </p:cNvSpPr>
          <p:nvPr/>
        </p:nvSpPr>
        <p:spPr bwMode="auto">
          <a:xfrm>
            <a:off x="4188178" y="3933826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C[2,2]</a:t>
            </a:r>
            <a:endParaRPr lang="en-US" altLang="zh-CN" sz="3000" b="1" i="1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1046" name="Text Box 86"/>
          <p:cNvSpPr txBox="1">
            <a:spLocks noChangeArrowheads="1"/>
          </p:cNvSpPr>
          <p:nvPr/>
        </p:nvSpPr>
        <p:spPr bwMode="auto">
          <a:xfrm>
            <a:off x="5404555" y="3933826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C[2,3]</a:t>
            </a:r>
            <a:endParaRPr lang="en-US" altLang="zh-CN" sz="3000" b="1" i="1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1047" name="Text Box 87"/>
          <p:cNvSpPr txBox="1">
            <a:spLocks noChangeArrowheads="1"/>
          </p:cNvSpPr>
          <p:nvPr/>
        </p:nvSpPr>
        <p:spPr bwMode="auto">
          <a:xfrm>
            <a:off x="6620933" y="3933826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C[2,4]</a:t>
            </a:r>
            <a:endParaRPr lang="en-US" altLang="zh-CN" sz="3000" b="1" i="1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1048" name="Text Box 88"/>
          <p:cNvSpPr txBox="1">
            <a:spLocks noChangeArrowheads="1"/>
          </p:cNvSpPr>
          <p:nvPr/>
        </p:nvSpPr>
        <p:spPr bwMode="auto">
          <a:xfrm>
            <a:off x="4188178" y="4751389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C[3,2]</a:t>
            </a:r>
            <a:endParaRPr lang="en-US" altLang="zh-CN" sz="3000" b="1" i="1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1049" name="Text Box 89"/>
          <p:cNvSpPr txBox="1">
            <a:spLocks noChangeArrowheads="1"/>
          </p:cNvSpPr>
          <p:nvPr/>
        </p:nvSpPr>
        <p:spPr bwMode="auto">
          <a:xfrm>
            <a:off x="5404555" y="4725989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C[3,3]</a:t>
            </a:r>
            <a:endParaRPr lang="en-US" altLang="zh-CN" sz="3000" b="1" i="1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1050" name="Text Box 90"/>
          <p:cNvSpPr txBox="1">
            <a:spLocks noChangeArrowheads="1"/>
          </p:cNvSpPr>
          <p:nvPr/>
        </p:nvSpPr>
        <p:spPr bwMode="auto">
          <a:xfrm>
            <a:off x="6620933" y="4725989"/>
            <a:ext cx="1178528" cy="553998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C[3,4]</a:t>
            </a:r>
            <a:endParaRPr lang="en-US" altLang="zh-CN" sz="3000" b="1" i="1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1066" name="Line 106"/>
          <p:cNvSpPr>
            <a:spLocks noChangeShapeType="1"/>
          </p:cNvSpPr>
          <p:nvPr/>
        </p:nvSpPr>
        <p:spPr bwMode="auto">
          <a:xfrm>
            <a:off x="2267656" y="2276475"/>
            <a:ext cx="0" cy="3168650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1067" name="Line 107"/>
          <p:cNvSpPr>
            <a:spLocks noChangeShapeType="1"/>
          </p:cNvSpPr>
          <p:nvPr/>
        </p:nvSpPr>
        <p:spPr bwMode="auto">
          <a:xfrm>
            <a:off x="1563512" y="2565400"/>
            <a:ext cx="6337300" cy="71438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1068" name="Line 108"/>
          <p:cNvSpPr>
            <a:spLocks noChangeShapeType="1"/>
          </p:cNvSpPr>
          <p:nvPr/>
        </p:nvSpPr>
        <p:spPr bwMode="auto">
          <a:xfrm>
            <a:off x="2908300" y="3429000"/>
            <a:ext cx="4927600" cy="0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1069" name="Line 109"/>
          <p:cNvSpPr>
            <a:spLocks noChangeShapeType="1"/>
          </p:cNvSpPr>
          <p:nvPr/>
        </p:nvSpPr>
        <p:spPr bwMode="auto">
          <a:xfrm>
            <a:off x="2843389" y="4149725"/>
            <a:ext cx="5057422" cy="0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1070" name="Line 110"/>
          <p:cNvSpPr>
            <a:spLocks noChangeShapeType="1"/>
          </p:cNvSpPr>
          <p:nvPr/>
        </p:nvSpPr>
        <p:spPr bwMode="auto">
          <a:xfrm>
            <a:off x="2843389" y="4941889"/>
            <a:ext cx="5057422" cy="71437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8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8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8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8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8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8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8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8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8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8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8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8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8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8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8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8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8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8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8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8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68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8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8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8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031" grpId="0" bldLvl="0" animBg="1"/>
      <p:bldP spid="681032" grpId="0" bldLvl="0" animBg="1"/>
      <p:bldP spid="681033" grpId="0" bldLvl="0" animBg="1"/>
      <p:bldP spid="681034" grpId="0" bldLvl="0" animBg="1"/>
      <p:bldP spid="681035" grpId="0" bldLvl="0" animBg="1"/>
      <p:bldP spid="681036" grpId="0" bldLvl="0" animBg="1"/>
      <p:bldP spid="681037" grpId="0" bldLvl="0" animBg="1"/>
      <p:bldP spid="681038" grpId="0" bldLvl="0" animBg="1"/>
      <p:bldP spid="681039" grpId="0" bldLvl="0" animBg="1"/>
      <p:bldP spid="681040" grpId="0" bldLvl="0" animBg="1"/>
      <p:bldP spid="681041" grpId="0" bldLvl="0" animBg="1"/>
      <p:bldP spid="681042" grpId="0" bldLvl="0" animBg="1"/>
      <p:bldP spid="681043" grpId="0" bldLvl="0" animBg="1"/>
      <p:bldP spid="681044" grpId="0" bldLvl="0" animBg="1"/>
      <p:bldP spid="681045" grpId="0" bldLvl="0" animBg="1"/>
      <p:bldP spid="681046" grpId="0" bldLvl="0" animBg="1"/>
      <p:bldP spid="681047" grpId="0" bldLvl="0" animBg="1"/>
      <p:bldP spid="681048" grpId="0" bldLvl="0" animBg="1"/>
      <p:bldP spid="681049" grpId="0" bldLvl="0" animBg="1"/>
      <p:bldP spid="681050" grpId="0" bldLvl="0" animBg="1"/>
      <p:bldP spid="681066" grpId="0" bldLvl="0" animBg="1"/>
      <p:bldP spid="681067" grpId="0" bldLvl="0" animBg="1"/>
      <p:bldP spid="681068" grpId="0" bldLvl="0" animBg="1"/>
      <p:bldP spid="681069" grpId="0" bldLvl="0" animBg="1"/>
      <p:bldP spid="681070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725805"/>
            <a:ext cx="7772400" cy="464820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36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计算</a:t>
            </a:r>
            <a:r>
              <a:rPr lang="en-US" altLang="zh-CN" sz="36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LCS</a:t>
            </a:r>
            <a:r>
              <a:rPr lang="zh-CN" altLang="en-US" sz="36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长度的算法</a:t>
            </a:r>
            <a:endParaRPr lang="zh-CN" altLang="en-US" sz="3600" b="1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defRPr/>
            </a:pPr>
            <a:r>
              <a:rPr lang="zh-CN" altLang="en-US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数据结构</a:t>
            </a:r>
            <a:endParaRPr lang="zh-CN" altLang="en-US" sz="3200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32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</a:t>
            </a:r>
            <a:r>
              <a:rPr lang="en-US" altLang="zh-CN" sz="32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C[0:m,0:n]:</a:t>
            </a:r>
            <a:r>
              <a:rPr lang="en-US" altLang="zh-CN" sz="3200" b="1" dirty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C[</a:t>
            </a:r>
            <a:r>
              <a:rPr lang="en-US" altLang="zh-CN" sz="3200" b="1" dirty="0" err="1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i,j</a:t>
            </a:r>
            <a:r>
              <a:rPr lang="en-US" altLang="zh-CN" sz="3200" b="1" dirty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</a:t>
            </a:r>
            <a:r>
              <a:rPr lang="zh-CN" altLang="en-US" sz="3200" b="1" dirty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</a:t>
            </a:r>
            <a:r>
              <a:rPr lang="en-US" altLang="zh-CN" sz="3200" b="1" dirty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3200" b="1" baseline="-30000" dirty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zh-CN" altLang="en-US" sz="3200" b="1" dirty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与</a:t>
            </a:r>
            <a:r>
              <a:rPr lang="en-US" altLang="zh-CN" sz="3200" b="1" dirty="0" err="1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sz="3200" b="1" baseline="-30000" dirty="0" err="1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r>
              <a:rPr lang="zh-CN" altLang="en-US" sz="3200" b="1" dirty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</a:t>
            </a:r>
            <a:r>
              <a:rPr lang="en-US" altLang="zh-CN" sz="3200" b="1" dirty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LCS</a:t>
            </a:r>
            <a:r>
              <a:rPr lang="zh-CN" altLang="en-US" sz="3200" b="1" dirty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的长度</a:t>
            </a:r>
            <a:endParaRPr lang="zh-CN" altLang="en-US" sz="3200" b="1" dirty="0">
              <a:solidFill>
                <a:srgbClr val="6633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3200" b="1" dirty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</a:t>
            </a:r>
            <a:r>
              <a:rPr lang="en-US" altLang="zh-CN" sz="32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B[1:m,1:n]:</a:t>
            </a:r>
            <a:r>
              <a:rPr lang="en-US" altLang="zh-CN" sz="3200" b="1" dirty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B[</a:t>
            </a:r>
            <a:r>
              <a:rPr lang="en-US" altLang="zh-CN" sz="3200" b="1" dirty="0" err="1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i,j</a:t>
            </a:r>
            <a:r>
              <a:rPr lang="en-US" altLang="zh-CN" sz="3200" b="1" dirty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</a:t>
            </a:r>
            <a:r>
              <a:rPr lang="zh-CN" altLang="en-US" sz="3200" b="1" dirty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是指针，指向计算</a:t>
            </a:r>
            <a:r>
              <a:rPr lang="en-US" altLang="zh-CN" sz="3200" b="1" dirty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C[</a:t>
            </a:r>
            <a:r>
              <a:rPr lang="en-US" altLang="zh-CN" sz="3200" b="1" dirty="0" err="1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i,j</a:t>
            </a:r>
            <a:r>
              <a:rPr lang="en-US" altLang="zh-CN" sz="3200" b="1" dirty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</a:t>
            </a:r>
            <a:r>
              <a:rPr lang="zh-CN" altLang="en-US" sz="3200" b="1" dirty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时所选择的子问题的优化解所对应的</a:t>
            </a:r>
            <a:r>
              <a:rPr lang="en-US" altLang="zh-CN" sz="3200" b="1" dirty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C</a:t>
            </a:r>
            <a:r>
              <a:rPr lang="zh-CN" altLang="en-US" sz="3200" b="1" dirty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表的表项 </a:t>
            </a:r>
            <a:endParaRPr lang="zh-CN" altLang="en-US" sz="3200" b="1" dirty="0">
              <a:solidFill>
                <a:srgbClr val="6633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8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ChangeArrowheads="1"/>
          </p:cNvSpPr>
          <p:nvPr/>
        </p:nvSpPr>
        <p:spPr bwMode="auto">
          <a:xfrm>
            <a:off x="1062990" y="484505"/>
            <a:ext cx="7640955" cy="53486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LCS-length</a:t>
            </a:r>
            <a:endParaRPr lang="en-US" altLang="zh-CN" sz="2000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1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Input</a:t>
            </a:r>
            <a:r>
              <a:rPr lang="en-US" altLang="zh-CN" sz="2000" b="1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:   </a:t>
            </a:r>
            <a:r>
              <a:rPr lang="zh-CN" altLang="en-US" sz="2000" b="1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序列</a:t>
            </a:r>
            <a:r>
              <a:rPr lang="en-US" altLang="zh-CN" sz="2000" b="1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X</a:t>
            </a:r>
            <a:r>
              <a:rPr lang="zh-CN" altLang="en-US" sz="2000" b="1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和</a:t>
            </a:r>
            <a:r>
              <a:rPr lang="en-US" altLang="zh-CN" sz="2000" b="1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Y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0">
              <a:lnSpc>
                <a:spcPct val="150000"/>
              </a:lnSpc>
              <a:buNone/>
              <a:defRPr/>
            </a:pPr>
            <a:r>
              <a:rPr lang="en-US" altLang="zh-CN" sz="2000" b="1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Output</a:t>
            </a:r>
            <a:r>
              <a:rPr lang="en-US" altLang="zh-CN" sz="2000" b="1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:  C</a:t>
            </a:r>
            <a:r>
              <a:rPr lang="zh-CN" altLang="en-US" sz="2000" b="1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最长公共子序列长度，</a:t>
            </a:r>
            <a:r>
              <a:rPr lang="en-US" altLang="zh-CN" sz="2000" b="1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B</a:t>
            </a:r>
            <a:r>
              <a:rPr lang="zh-CN" altLang="en-US" sz="2000" b="1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构造优化解信息</a:t>
            </a:r>
            <a:endParaRPr lang="en-US" altLang="zh-CN" sz="20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LCS-length</a:t>
            </a:r>
            <a:r>
              <a:rPr lang="en-US" altLang="zh-CN" sz="2000" b="1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(</a:t>
            </a:r>
            <a:r>
              <a:rPr lang="en-US" altLang="zh-CN" sz="2000" b="1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X,Y</a:t>
            </a:r>
            <a:r>
              <a:rPr lang="en-US" altLang="zh-CN" sz="2000" b="1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)</a:t>
            </a:r>
            <a:endParaRPr lang="en-US" altLang="zh-CN" sz="2000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过程：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LCS-length</a:t>
            </a: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(X, Y)</a:t>
            </a:r>
            <a:endParaRPr lang="en-US" altLang="zh-CN" sz="2000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1.     </a:t>
            </a:r>
            <a:r>
              <a:rPr lang="en-US" altLang="zh-CN" sz="2000" b="1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</a:t>
            </a:r>
            <a:r>
              <a:rPr lang="en-US" altLang="zh-CN" sz="2000" b="1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2000" b="1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length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(X)；</a:t>
            </a:r>
            <a:r>
              <a:rPr lang="en-US" altLang="zh-CN" sz="2000" b="1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sz="2000" b="1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2000" b="1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length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(Y)；</a:t>
            </a:r>
            <a:endParaRPr lang="en-US" altLang="zh-CN" sz="2000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2.     For 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i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To   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</a:t>
            </a: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Do   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C[i,0]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0;</a:t>
            </a:r>
            <a:endParaRPr lang="en-US" altLang="zh-CN" sz="2000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3.     For   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To  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n</a:t>
            </a: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Do   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C[0,j]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0;</a:t>
            </a:r>
            <a:endParaRPr lang="en-US" altLang="zh-CN" sz="2000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4.     For   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To   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</a:t>
            </a: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Do</a:t>
            </a:r>
            <a:endParaRPr lang="en-US" altLang="zh-CN" sz="2000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5.           For  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j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To  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n </a:t>
            </a: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Do</a:t>
            </a:r>
            <a:endParaRPr lang="en-US" altLang="zh-CN" sz="2000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6.               IF  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2000" b="1" baseline="-300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 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 </a:t>
            </a:r>
            <a:r>
              <a:rPr lang="en-US" altLang="zh-CN" sz="2000" b="1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sz="2000" b="1" baseline="-30000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endParaRPr lang="en-US" altLang="zh-CN" sz="2000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7.                    Then 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C[</a:t>
            </a:r>
            <a:r>
              <a:rPr lang="en-US" altLang="zh-CN" sz="2000" b="1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i,j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C[i-1,j-1]+1；B[</a:t>
            </a:r>
            <a:r>
              <a:rPr lang="en-US" altLang="zh-CN" sz="2000" b="1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i,j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“↖”;</a:t>
            </a: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endParaRPr lang="en-US" altLang="zh-CN" sz="2000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8.               Else IF 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C[i-1,j]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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C[i,j-1]</a:t>
            </a:r>
            <a:endParaRPr lang="en-US" altLang="zh-CN" sz="2000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9.                    Then 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C[</a:t>
            </a:r>
            <a:r>
              <a:rPr lang="en-US" altLang="zh-CN" sz="2000" b="1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i,j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C[i-1,j]; B[</a:t>
            </a:r>
            <a:r>
              <a:rPr lang="en-US" altLang="zh-CN" sz="2000" b="1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i,j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“↑”;</a:t>
            </a:r>
            <a:endParaRPr lang="en-US" altLang="zh-CN" sz="2000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10.               Else 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C[</a:t>
            </a:r>
            <a:r>
              <a:rPr lang="en-US" altLang="zh-CN" sz="2000" b="1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i,j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C[i,j-1]; B[</a:t>
            </a:r>
            <a:r>
              <a:rPr lang="en-US" altLang="zh-CN" sz="2000" b="1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i,j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“←”; </a:t>
            </a:r>
            <a:endParaRPr lang="en-US" altLang="zh-CN" sz="2000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11.     Return </a:t>
            </a:r>
            <a:r>
              <a:rPr lang="en-US" altLang="zh-CN" sz="20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C and B</a:t>
            </a:r>
            <a:endParaRPr lang="en-US" altLang="zh-CN" sz="2000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25178" y="118110"/>
            <a:ext cx="284003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flatTx/>
          </a:bodyPr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算法</a:t>
            </a:r>
            <a:endParaRPr kumimoji="1" lang="zh-CN" altLang="en-US" sz="36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8160" y="872490"/>
            <a:ext cx="7437755" cy="464693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1" algn="just" eaLnBrk="1" hangingPunct="1">
              <a:lnSpc>
                <a:spcPct val="150000"/>
              </a:lnSpc>
              <a:buClrTx/>
              <a:buSzTx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分析优化解的结构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递归地定义最优解的代价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自底向上地计算优化解的代价保存之，并获取构造最优解的信息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根据构造最优解的信息构造优化解</a:t>
            </a:r>
            <a:r>
              <a:rPr lang="zh-CN" altLang="en-US" sz="3200" b="1" dirty="0">
                <a:solidFill>
                  <a:schemeClr val="tx2"/>
                </a:solidFill>
                <a:latin typeface="+mn-ea"/>
              </a:rPr>
              <a:t> </a:t>
            </a:r>
            <a:endParaRPr lang="en-US" altLang="zh-CN" sz="32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20465" y="242570"/>
            <a:ext cx="27228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使用</a:t>
            </a:r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动态</a:t>
            </a:r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规划</a:t>
            </a:r>
            <a:endParaRPr kumimoji="1" lang="zh-CN" altLang="en-US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6760943" y="4023679"/>
            <a:ext cx="902677" cy="454634"/>
          </a:xfrm>
          <a:prstGeom prst="leftArrow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5355" y="1493520"/>
            <a:ext cx="7861300" cy="349758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36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基本思想</a:t>
            </a:r>
            <a:endParaRPr lang="zh-CN" altLang="en-US" sz="3600" b="1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从</a:t>
            </a:r>
            <a:r>
              <a:rPr lang="en-US" altLang="zh-CN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B[m, n]</a:t>
            </a:r>
            <a:r>
              <a:rPr lang="zh-CN" altLang="en-US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开始按指针搜索</a:t>
            </a:r>
            <a:endParaRPr lang="zh-CN" altLang="en-US" sz="3200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若</a:t>
            </a:r>
            <a:r>
              <a:rPr lang="en-US" altLang="zh-CN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B[</a:t>
            </a:r>
            <a:r>
              <a:rPr lang="en-US" altLang="zh-CN" sz="3200" b="1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j]=“↖”，</a:t>
            </a:r>
            <a:r>
              <a:rPr lang="zh-CN" altLang="en-US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则</a:t>
            </a:r>
            <a:r>
              <a:rPr lang="en-US" altLang="zh-CN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3200" b="1" baseline="-30000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=</a:t>
            </a:r>
            <a:r>
              <a:rPr lang="en-US" altLang="zh-CN" sz="3200" b="1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sz="3200" b="1" baseline="-30000" dirty="0" err="1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r>
              <a:rPr lang="zh-CN" altLang="en-US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</a:t>
            </a:r>
            <a:r>
              <a:rPr lang="en-US" altLang="zh-CN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LCS</a:t>
            </a:r>
            <a:r>
              <a:rPr lang="zh-CN" altLang="en-US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的一个元素</a:t>
            </a:r>
            <a:endParaRPr lang="zh-CN" altLang="en-US" sz="3200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如此找到的“</a:t>
            </a:r>
            <a:r>
              <a:rPr lang="en-US" altLang="zh-CN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LCS”</a:t>
            </a:r>
            <a:r>
              <a:rPr lang="zh-CN" altLang="en-US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</a:t>
            </a:r>
            <a:r>
              <a:rPr lang="en-US" altLang="zh-CN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zh-CN" altLang="en-US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与</a:t>
            </a:r>
            <a:r>
              <a:rPr lang="en-US" altLang="zh-CN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zh-CN" altLang="en-US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</a:t>
            </a:r>
            <a:r>
              <a:rPr lang="en-US" altLang="zh-CN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LCS</a:t>
            </a:r>
            <a:endParaRPr lang="zh-CN" altLang="en-US" sz="3200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683012" name="Rectangle 4"/>
          <p:cNvSpPr>
            <a:spLocks noChangeArrowheads="1"/>
          </p:cNvSpPr>
          <p:nvPr/>
        </p:nvSpPr>
        <p:spPr bwMode="auto">
          <a:xfrm>
            <a:off x="2971800" y="441526"/>
            <a:ext cx="3124200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buClrTx/>
              <a:buSzTx/>
              <a:buFontTx/>
            </a:pPr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构造优化解</a:t>
            </a:r>
            <a:endParaRPr lang="zh-CN" altLang="en-US" sz="3600" b="1" dirty="0" smtClean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860" y="1167765"/>
            <a:ext cx="4177665" cy="5288915"/>
          </a:xfrm>
        </p:spPr>
        <p:txBody>
          <a:bodyPr>
            <a:normAutofit fontScale="7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首先计算最小的问题</a:t>
            </a:r>
            <a:r>
              <a:rPr lang="en-US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endParaRPr lang="en-US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accent5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记录</a:t>
            </a:r>
            <a:r>
              <a:rPr lang="en-US" dirty="0" smtClean="0">
                <a:solidFill>
                  <a:schemeClr val="accent5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F[0],F[1]</a:t>
            </a:r>
            <a:r>
              <a:rPr lang="zh-CN" altLang="en-US" dirty="0" smtClean="0">
                <a:solidFill>
                  <a:schemeClr val="accent5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的值</a:t>
            </a:r>
            <a:endParaRPr lang="en-US" dirty="0" smtClean="0">
              <a:solidFill>
                <a:schemeClr val="accent5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然后计算大一点的问题</a:t>
            </a:r>
            <a:endParaRPr lang="en-US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accent5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记录 F[2]</a:t>
            </a:r>
            <a:endParaRPr lang="zh-CN" altLang="en-US" dirty="0" smtClean="0">
              <a:solidFill>
                <a:schemeClr val="accent5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…</a:t>
            </a:r>
            <a:endParaRPr lang="en-US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然后</a:t>
            </a:r>
            <a:r>
              <a:rPr lang="en-US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zh-CN" altLang="en-US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计算更大的问题</a:t>
            </a:r>
            <a:endParaRPr lang="en-US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accent5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记录 F[n-1]</a:t>
            </a:r>
            <a:endParaRPr lang="zh-CN" altLang="en-US" dirty="0" smtClean="0">
              <a:solidFill>
                <a:schemeClr val="accent5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最后计算最终的问题</a:t>
            </a:r>
            <a:r>
              <a:rPr lang="en-US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.</a:t>
            </a:r>
            <a:endParaRPr lang="en-US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accent5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得到 F[n]</a:t>
            </a:r>
            <a:endParaRPr lang="zh-CN" altLang="en-US" dirty="0" smtClean="0">
              <a:solidFill>
                <a:schemeClr val="accent5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1694815" y="360680"/>
            <a:ext cx="703072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defRPr/>
            </a:pPr>
            <a:r>
              <a:rPr kumimoji="0" lang="zh-CN" altLang="en-US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斐波那契数列</a:t>
            </a:r>
            <a:r>
              <a:rPr kumimoji="0" lang="en-US" altLang="zh-CN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(bottom-up</a:t>
            </a:r>
            <a:r>
              <a:rPr kumimoji="0" lang="en-US" altLang="zh-CN" sz="3600" b="1" dirty="0">
                <a:solidFill>
                  <a:srgbClr val="1F497D">
                    <a:lumMod val="60000"/>
                    <a:lumOff val="4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)</a:t>
            </a:r>
            <a:endParaRPr kumimoji="0" lang="en-US" altLang="zh-CN" sz="3600" b="1" dirty="0">
              <a:solidFill>
                <a:srgbClr val="1F497D">
                  <a:lumMod val="60000"/>
                  <a:lumOff val="40000"/>
                </a:srgbClr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64835" y="1955800"/>
            <a:ext cx="300609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00B0F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时间复杂度：O(n)</a:t>
            </a:r>
            <a:endParaRPr lang="zh-CN" altLang="en-US" sz="2800">
              <a:solidFill>
                <a:srgbClr val="00B0F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endParaRPr lang="zh-CN" altLang="en-US" sz="2800">
              <a:solidFill>
                <a:srgbClr val="00B0F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pic>
        <p:nvPicPr>
          <p:cNvPr id="8499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9355" y="2621915"/>
            <a:ext cx="1287145" cy="17830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4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ChangeArrowheads="1"/>
          </p:cNvSpPr>
          <p:nvPr/>
        </p:nvSpPr>
        <p:spPr bwMode="auto">
          <a:xfrm>
            <a:off x="654050" y="802640"/>
            <a:ext cx="8293735" cy="34296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Print-LCS(</a:t>
            </a:r>
            <a:r>
              <a:rPr lang="en-US" altLang="zh-CN" i="1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B, X, </a:t>
            </a:r>
            <a:r>
              <a:rPr lang="en-US" altLang="zh-CN" i="1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</a:t>
            </a:r>
            <a:r>
              <a:rPr lang="en-US" altLang="zh-CN" i="1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j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1" algn="just" eaLnBrk="1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IF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=0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or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j=0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THEN  Return;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1" algn="just" eaLnBrk="1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IF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B[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j]=“↖”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1" algn="just" eaLnBrk="1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             THEN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Print-LCS(B, X, i-1, j-1), Print x</a:t>
            </a:r>
            <a:r>
              <a:rPr lang="en-US" altLang="zh-CN" baseline="-300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1" algn="just" eaLnBrk="1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4. ELSE   IF 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B[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j]=“↑”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1" algn="just" eaLnBrk="1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5.             THEN 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Print-LCS(B, X, i-1, j)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1" algn="just" eaLnBrk="1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6. ELSE  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Print-LCS(B, X,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j-1)</a:t>
            </a:r>
            <a:endParaRPr lang="zh-CN" altLang="en-US" sz="3200" dirty="0">
              <a:ea typeface="+mn-ea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4050" y="4232275"/>
            <a:ext cx="74383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400" b="1" dirty="0">
                <a:solidFill>
                  <a:srgbClr val="FF0000"/>
                </a:solidFill>
                <a:cs typeface="Times New Roman" panose="02020603050405020304" charset="0"/>
                <a:sym typeface="+mn-ea"/>
              </a:rPr>
              <a:t>Print-LCS(B, X, length(X), length(Y))</a:t>
            </a:r>
            <a:r>
              <a:rPr lang="zh-CN" altLang="en-US" sz="2400" b="1" dirty="0">
                <a:solidFill>
                  <a:srgbClr val="FF0000"/>
                </a:solidFill>
                <a:cs typeface="Times New Roman" panose="02020603050405020304" charset="0"/>
                <a:sym typeface="+mn-ea"/>
              </a:rPr>
              <a:t>可打印出</a:t>
            </a:r>
            <a:r>
              <a:rPr lang="en-US" altLang="zh-CN" sz="2400" b="1" i="1" dirty="0">
                <a:solidFill>
                  <a:srgbClr val="FF0000"/>
                </a:solidFill>
                <a:cs typeface="Times New Roman" panose="02020603050405020304" charset="0"/>
                <a:sym typeface="+mn-ea"/>
              </a:rPr>
              <a:t>X</a:t>
            </a:r>
            <a:r>
              <a:rPr lang="zh-CN" altLang="en-US" sz="2400" b="1" dirty="0">
                <a:solidFill>
                  <a:srgbClr val="FF0000"/>
                </a:solidFill>
                <a:cs typeface="Times New Roman" panose="02020603050405020304" charset="0"/>
                <a:sym typeface="+mn-ea"/>
              </a:rPr>
              <a:t>与</a:t>
            </a:r>
            <a:r>
              <a:rPr lang="en-US" altLang="zh-CN" sz="2400" b="1" i="1" dirty="0">
                <a:solidFill>
                  <a:srgbClr val="FF0000"/>
                </a:solidFill>
                <a:cs typeface="Times New Roman" panose="02020603050405020304" charset="0"/>
                <a:sym typeface="+mn-ea"/>
              </a:rPr>
              <a:t>Y</a:t>
            </a:r>
            <a:r>
              <a:rPr lang="zh-CN" altLang="en-US" sz="2400" b="1" dirty="0">
                <a:solidFill>
                  <a:srgbClr val="FF0000"/>
                </a:solidFill>
                <a:cs typeface="Times New Roman" panose="02020603050405020304" charset="0"/>
                <a:sym typeface="+mn-ea"/>
              </a:rPr>
              <a:t>的</a:t>
            </a:r>
            <a:r>
              <a:rPr lang="en-US" altLang="zh-CN" sz="2400" b="1" i="1" dirty="0">
                <a:solidFill>
                  <a:srgbClr val="FF0000"/>
                </a:solidFill>
                <a:cs typeface="Times New Roman" panose="02020603050405020304" charset="0"/>
                <a:sym typeface="+mn-ea"/>
              </a:rPr>
              <a:t>LCS</a:t>
            </a:r>
            <a:endParaRPr lang="en-US" altLang="zh-CN" sz="2400" b="1" i="1" dirty="0">
              <a:solidFill>
                <a:srgbClr val="FF0000"/>
              </a:solidFill>
              <a:cs typeface="Times New Roman" panose="02020603050405020304" charset="0"/>
              <a:sym typeface="+mn-ea"/>
            </a:endParaRPr>
          </a:p>
        </p:txBody>
      </p:sp>
      <p:sp>
        <p:nvSpPr>
          <p:cNvPr id="662685" name="Rectangle 157"/>
          <p:cNvSpPr>
            <a:spLocks noChangeArrowheads="1"/>
          </p:cNvSpPr>
          <p:nvPr/>
        </p:nvSpPr>
        <p:spPr bwMode="auto">
          <a:xfrm>
            <a:off x="3401695" y="73025"/>
            <a:ext cx="323913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 algn="ctr" fontAlgn="base">
              <a:buClrTx/>
              <a:buSzTx/>
              <a:buFontTx/>
            </a:pPr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构造最优解</a:t>
            </a:r>
            <a:endParaRPr lang="zh-CN" altLang="en-US" sz="3600" b="1" dirty="0" smtClean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821055" y="330835"/>
          <a:ext cx="7501890" cy="619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7496175" imgH="6191250" progId="Paint.Picture">
                  <p:embed/>
                </p:oleObj>
              </mc:Choice>
              <mc:Fallback>
                <p:oleObj name="" r:id="rId1" imgW="7496175" imgH="61912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1055" y="330835"/>
                        <a:ext cx="7501890" cy="619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854075" y="402590"/>
          <a:ext cx="7435850" cy="6052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7429500" imgH="6048375" progId="Paint.Picture">
                  <p:embed/>
                </p:oleObj>
              </mc:Choice>
              <mc:Fallback>
                <p:oleObj name="" r:id="rId1" imgW="7429500" imgH="604837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54075" y="402590"/>
                        <a:ext cx="7435850" cy="6052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815975" y="340360"/>
          <a:ext cx="7511415" cy="6177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7505700" imgH="6172200" progId="Paint.Picture">
                  <p:embed/>
                </p:oleObj>
              </mc:Choice>
              <mc:Fallback>
                <p:oleObj name="" r:id="rId1" imgW="7505700" imgH="61722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15975" y="340360"/>
                        <a:ext cx="7511415" cy="6177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911225" y="344805"/>
          <a:ext cx="7320915" cy="6167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7315200" imgH="6162675" progId="Paint.Picture">
                  <p:embed/>
                </p:oleObj>
              </mc:Choice>
              <mc:Fallback>
                <p:oleObj name="" r:id="rId1" imgW="7315200" imgH="616267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11225" y="344805"/>
                        <a:ext cx="7320915" cy="6167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868680" y="316230"/>
          <a:ext cx="7406640" cy="6224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7400925" imgH="6219825" progId="Paint.Picture">
                  <p:embed/>
                </p:oleObj>
              </mc:Choice>
              <mc:Fallback>
                <p:oleObj name="" r:id="rId1" imgW="7400925" imgH="621982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68680" y="316230"/>
                        <a:ext cx="7406640" cy="6224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854075" y="412115"/>
          <a:ext cx="7435850" cy="6033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7429500" imgH="6029325" progId="Paint.Picture">
                  <p:embed/>
                </p:oleObj>
              </mc:Choice>
              <mc:Fallback>
                <p:oleObj name="" r:id="rId1" imgW="7429500" imgH="602932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54075" y="412115"/>
                        <a:ext cx="7435850" cy="6033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863600" y="397510"/>
          <a:ext cx="7416165" cy="6062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7410450" imgH="6057900" progId="Paint.Picture">
                  <p:embed/>
                </p:oleObj>
              </mc:Choice>
              <mc:Fallback>
                <p:oleObj name="" r:id="rId1" imgW="7410450" imgH="60579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63600" y="397510"/>
                        <a:ext cx="7416165" cy="6062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815975" y="454660"/>
          <a:ext cx="7511415" cy="5948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7505700" imgH="5943600" progId="Paint.Picture">
                  <p:embed/>
                </p:oleObj>
              </mc:Choice>
              <mc:Fallback>
                <p:oleObj name="" r:id="rId1" imgW="7505700" imgH="59436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15975" y="454660"/>
                        <a:ext cx="7511415" cy="5948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935355" y="454660"/>
          <a:ext cx="7273290" cy="5948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7267575" imgH="5943600" progId="Paint.Picture">
                  <p:embed/>
                </p:oleObj>
              </mc:Choice>
              <mc:Fallback>
                <p:oleObj name="" r:id="rId1" imgW="7267575" imgH="59436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35355" y="454660"/>
                        <a:ext cx="7273290" cy="5948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23145" y="1268414"/>
            <a:ext cx="8541455" cy="4465637"/>
          </a:xfrm>
        </p:spPr>
        <p:txBody>
          <a:bodyPr/>
          <a:lstStyle/>
          <a:p>
            <a:pPr eaLnBrk="1" hangingPunct="1"/>
            <a:r>
              <a:rPr lang="zh-CN" altLang="en-US" sz="4800" b="1">
                <a:solidFill>
                  <a:srgbClr val="7030A0"/>
                </a:solidFill>
              </a:rPr>
              <a:t>请各位评审老师提出宝贵建议！谢谢！</a:t>
            </a:r>
            <a:endParaRPr lang="zh-CN" altLang="en-US" sz="4800" b="1">
              <a:solidFill>
                <a:srgbClr val="7030A0"/>
              </a:solidFill>
            </a:endParaRPr>
          </a:p>
        </p:txBody>
      </p:sp>
      <p:grpSp>
        <p:nvGrpSpPr>
          <p:cNvPr id="71683" name="组合 9"/>
          <p:cNvGrpSpPr/>
          <p:nvPr/>
        </p:nvGrpSpPr>
        <p:grpSpPr bwMode="auto">
          <a:xfrm>
            <a:off x="-1412" y="-12"/>
            <a:ext cx="9145412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-176" y="-12700"/>
              <a:ext cx="9144739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dirty="0">
                <a:solidFill>
                  <a:prstClr val="white"/>
                </a:solidFill>
              </a:endParaRPr>
            </a:p>
          </p:txBody>
        </p:sp>
        <p:pic>
          <p:nvPicPr>
            <p:cNvPr id="71689" name="图片 1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8" y="3227784"/>
              <a:ext cx="9144000" cy="365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3115734" y="846138"/>
            <a:ext cx="2712156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defRPr/>
            </a:pPr>
            <a:r>
              <a:rPr kumimoji="0" lang="zh-CN" altLang="en-US" sz="4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本讲内容</a:t>
            </a:r>
            <a:endParaRPr kumimoji="0" lang="zh-CN" altLang="en-US" sz="4400" b="1" dirty="0">
              <a:solidFill>
                <a:srgbClr val="1F497D">
                  <a:lumMod val="60000"/>
                  <a:lumOff val="40000"/>
                </a:srgbClr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1686" name="TextBox 1"/>
          <p:cNvSpPr txBox="1">
            <a:spLocks noChangeArrowheads="1"/>
          </p:cNvSpPr>
          <p:nvPr/>
        </p:nvSpPr>
        <p:spPr bwMode="auto">
          <a:xfrm>
            <a:off x="323215" y="1597660"/>
            <a:ext cx="8221980" cy="46139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>
              <a:spcBef>
                <a:spcPct val="0"/>
              </a:spcBef>
              <a:buNone/>
            </a:pPr>
            <a:r>
              <a:rPr lang="en-US" altLang="zh-CN" sz="42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	4.1 </a:t>
            </a:r>
            <a:r>
              <a:rPr lang="zh-CN" altLang="zh-CN" sz="42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动态规划的原理</a:t>
            </a:r>
            <a:endParaRPr lang="zh-CN" altLang="zh-CN" sz="420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4.2 </a:t>
            </a:r>
            <a:r>
              <a:rPr lang="zh-CN" altLang="zh-CN" sz="4200" dirty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矩阵乘法问题</a:t>
            </a:r>
            <a:endParaRPr lang="zh-CN" altLang="zh-CN" sz="4200" dirty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>
              <a:buNone/>
            </a:pPr>
            <a:r>
              <a:rPr lang="en-US" altLang="zh-CN" sz="42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4.3 最长公共子序列</a:t>
            </a:r>
            <a:endParaRPr lang="en-US" altLang="zh-CN" sz="4200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>
              <a:buNone/>
            </a:pPr>
            <a:r>
              <a:rPr lang="en-US" altLang="zh-CN" sz="4200" dirty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4.4 背包问题</a:t>
            </a:r>
            <a:endParaRPr lang="en-US" altLang="zh-CN" sz="4200" dirty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>
              <a:buNone/>
            </a:pPr>
            <a:r>
              <a:rPr lang="en-US" altLang="zh-CN" sz="4200" dirty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4.5 最优二分搜索树</a:t>
            </a:r>
            <a:endParaRPr lang="en-US" altLang="zh-CN" sz="4200" dirty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endParaRPr lang="zh-CN" altLang="zh-CN" sz="4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ED6CAD1-EAB7-44E5-88C3-734D5467FD7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821055" y="226060"/>
          <a:ext cx="7501890" cy="6405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7496175" imgH="6400800" progId="Paint.Picture">
                  <p:embed/>
                </p:oleObj>
              </mc:Choice>
              <mc:Fallback>
                <p:oleObj name="" r:id="rId1" imgW="7496175" imgH="64008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1055" y="226060"/>
                        <a:ext cx="7501890" cy="6405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1135380" y="335915"/>
          <a:ext cx="6872605" cy="6186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6867525" imgH="6181725" progId="Paint.Picture">
                  <p:embed/>
                </p:oleObj>
              </mc:Choice>
              <mc:Fallback>
                <p:oleObj name="" r:id="rId1" imgW="6867525" imgH="618172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35380" y="335915"/>
                        <a:ext cx="6872605" cy="6186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557" name="Rectangle 525"/>
          <p:cNvSpPr>
            <a:spLocks noChangeArrowheads="1"/>
          </p:cNvSpPr>
          <p:nvPr/>
        </p:nvSpPr>
        <p:spPr bwMode="auto">
          <a:xfrm>
            <a:off x="609600" y="1066800"/>
            <a:ext cx="8153400" cy="5472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zh-CN" altLang="en-US" sz="2400" b="1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时间复杂性</a:t>
            </a:r>
            <a:endParaRPr lang="zh-CN" altLang="en-US" sz="2400" b="1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计算代价的时间</a:t>
            </a:r>
            <a:endParaRPr lang="zh-CN" altLang="en-US" sz="2000" b="1" dirty="0" smtClean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algn="just">
              <a:lnSpc>
                <a:spcPct val="150000"/>
              </a:lnSpc>
              <a:defRPr/>
            </a:pPr>
            <a:r>
              <a:rPr lang="en-US" altLang="zh-CN" b="1" dirty="0" smtClean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(</a:t>
            </a:r>
            <a:r>
              <a:rPr lang="en-US" altLang="zh-CN" b="1" dirty="0" err="1" smtClean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b="1" dirty="0" smtClean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j)</a:t>
            </a:r>
            <a:r>
              <a:rPr lang="zh-CN" altLang="en-US" b="1" dirty="0" smtClean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两层循环</a:t>
            </a:r>
            <a:r>
              <a:rPr lang="en-US" altLang="zh-CN" b="1" dirty="0" smtClean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</a:t>
            </a:r>
            <a:r>
              <a:rPr lang="en-US" altLang="zh-CN" b="1" dirty="0" err="1" smtClean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zh-CN" altLang="en-US" b="1" dirty="0" smtClean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循环</a:t>
            </a:r>
            <a:r>
              <a:rPr lang="en-US" altLang="zh-CN" b="1" dirty="0" smtClean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</a:t>
            </a:r>
            <a:r>
              <a:rPr lang="zh-CN" altLang="en-US" b="1" dirty="0" smtClean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步</a:t>
            </a:r>
            <a:r>
              <a:rPr lang="en-US" altLang="zh-CN" b="1" dirty="0" smtClean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j</a:t>
            </a:r>
            <a:r>
              <a:rPr lang="zh-CN" altLang="en-US" b="1" dirty="0" smtClean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循环</a:t>
            </a:r>
            <a:r>
              <a:rPr lang="en-US" altLang="zh-CN" b="1" dirty="0" smtClean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zh-CN" altLang="en-US" b="1" dirty="0" smtClean="0">
                <a:solidFill>
                  <a:srgbClr val="6633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步</a:t>
            </a:r>
            <a:endParaRPr lang="en-US" altLang="zh-CN" b="1" dirty="0" smtClean="0">
              <a:solidFill>
                <a:srgbClr val="6633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algn="just">
              <a:lnSpc>
                <a:spcPct val="150000"/>
              </a:lnSpc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O(</a:t>
            </a:r>
            <a:r>
              <a:rPr lang="en-US" altLang="zh-CN" b="1" dirty="0" err="1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mn</a:t>
            </a:r>
            <a:r>
              <a:rPr lang="en-US" altLang="zh-CN" b="1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</a:t>
            </a:r>
            <a:endParaRPr lang="en-US" altLang="zh-CN" b="1" dirty="0" smtClean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初始化的时间</a:t>
            </a:r>
            <a:r>
              <a:rPr lang="en-US" altLang="zh-CN" sz="2000" b="1" dirty="0" smtClean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:</a:t>
            </a:r>
            <a:r>
              <a:rPr lang="en-US" altLang="zh-CN" sz="2000" b="1" dirty="0" smtClean="0">
                <a:solidFill>
                  <a:srgbClr val="0066FF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O(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m+n</a:t>
            </a:r>
            <a:r>
              <a:rPr lang="en-US" altLang="zh-CN" sz="2000" b="1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</a:t>
            </a:r>
            <a:endParaRPr lang="en-US" altLang="zh-CN" sz="2000" b="1" dirty="0" smtClean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总时间复杂性为：</a:t>
            </a:r>
            <a:r>
              <a:rPr lang="en-US" altLang="zh-CN" sz="2000" b="1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O(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mn</a:t>
            </a:r>
            <a:r>
              <a:rPr lang="en-US" altLang="zh-CN" sz="2000" b="1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</a:t>
            </a:r>
            <a:endParaRPr lang="en-US" altLang="zh-CN" sz="2000" b="1" dirty="0" smtClean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2400" b="1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空间复杂性</a:t>
            </a:r>
            <a:r>
              <a:rPr lang="zh-CN" altLang="en-US" b="1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endParaRPr lang="zh-CN" altLang="en-US" b="1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使用数组</a:t>
            </a:r>
            <a:r>
              <a:rPr lang="en-US" altLang="zh-CN" sz="2000" b="1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C</a:t>
            </a:r>
            <a:r>
              <a:rPr lang="zh-CN" altLang="en-US" sz="2000" b="1" dirty="0" smtClean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和</a:t>
            </a:r>
            <a:r>
              <a:rPr lang="en-US" altLang="zh-CN" sz="2000" b="1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B</a:t>
            </a:r>
            <a:endParaRPr lang="en-US" altLang="zh-CN" sz="2000" b="1" dirty="0" smtClean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 smtClean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需要空间</a:t>
            </a:r>
            <a:r>
              <a:rPr lang="en-US" altLang="zh-CN" sz="2000" b="1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O(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mn</a:t>
            </a:r>
            <a:r>
              <a:rPr lang="en-US" altLang="zh-CN" sz="2000" b="1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</a:t>
            </a:r>
            <a:endParaRPr lang="en-US" altLang="zh-CN" sz="2000" b="1" dirty="0" smtClean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684558" name="Text Box 526"/>
          <p:cNvSpPr txBox="1">
            <a:spLocks noChangeArrowheads="1"/>
          </p:cNvSpPr>
          <p:nvPr/>
        </p:nvSpPr>
        <p:spPr bwMode="auto">
          <a:xfrm>
            <a:off x="3600450" y="240030"/>
            <a:ext cx="311785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算法复杂性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5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45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45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5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845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45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5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845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45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5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845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845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5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45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45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5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845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845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5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845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845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5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845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845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23145" y="1268414"/>
            <a:ext cx="8541455" cy="4465637"/>
          </a:xfrm>
        </p:spPr>
        <p:txBody>
          <a:bodyPr/>
          <a:lstStyle/>
          <a:p>
            <a:pPr eaLnBrk="1" hangingPunct="1"/>
            <a:r>
              <a:rPr lang="zh-CN" altLang="en-US" sz="4800" b="1">
                <a:solidFill>
                  <a:srgbClr val="7030A0"/>
                </a:solidFill>
              </a:rPr>
              <a:t>请各位评审老师提出宝贵建议！谢谢！</a:t>
            </a:r>
            <a:endParaRPr lang="zh-CN" altLang="en-US" sz="4800" b="1">
              <a:solidFill>
                <a:srgbClr val="7030A0"/>
              </a:solidFill>
            </a:endParaRPr>
          </a:p>
        </p:txBody>
      </p:sp>
      <p:grpSp>
        <p:nvGrpSpPr>
          <p:cNvPr id="71683" name="组合 9"/>
          <p:cNvGrpSpPr/>
          <p:nvPr/>
        </p:nvGrpSpPr>
        <p:grpSpPr bwMode="auto">
          <a:xfrm>
            <a:off x="-1412" y="-12"/>
            <a:ext cx="9145412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-176" y="-12700"/>
              <a:ext cx="9144739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dirty="0">
                <a:solidFill>
                  <a:prstClr val="white"/>
                </a:solidFill>
              </a:endParaRPr>
            </a:p>
          </p:txBody>
        </p:sp>
        <p:pic>
          <p:nvPicPr>
            <p:cNvPr id="71689" name="图片 1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8" y="3227784"/>
              <a:ext cx="9144000" cy="365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3115734" y="846138"/>
            <a:ext cx="2712156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defRPr/>
            </a:pPr>
            <a:r>
              <a:rPr kumimoji="0" lang="zh-CN" altLang="en-US" sz="4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本讲内容</a:t>
            </a:r>
            <a:endParaRPr kumimoji="0" lang="zh-CN" altLang="en-US" sz="4400" b="1" dirty="0">
              <a:solidFill>
                <a:srgbClr val="1F497D">
                  <a:lumMod val="60000"/>
                  <a:lumOff val="40000"/>
                </a:srgbClr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1686" name="TextBox 1"/>
          <p:cNvSpPr txBox="1">
            <a:spLocks noChangeArrowheads="1"/>
          </p:cNvSpPr>
          <p:nvPr/>
        </p:nvSpPr>
        <p:spPr bwMode="auto">
          <a:xfrm>
            <a:off x="323215" y="2100580"/>
            <a:ext cx="8221980" cy="461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>
              <a:spcBef>
                <a:spcPct val="0"/>
              </a:spcBef>
              <a:buNone/>
            </a:pPr>
            <a:r>
              <a:rPr lang="en-US" altLang="zh-CN" sz="4200" dirty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	4.1 </a:t>
            </a:r>
            <a:r>
              <a:rPr lang="zh-CN" altLang="zh-CN" sz="4200" dirty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动态规划的原理</a:t>
            </a:r>
            <a:endParaRPr lang="zh-CN" altLang="zh-CN" sz="4200" dirty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4.2 </a:t>
            </a:r>
            <a:r>
              <a:rPr lang="zh-CN" altLang="zh-CN" sz="4200" dirty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矩阵乘法问题</a:t>
            </a:r>
            <a:endParaRPr lang="zh-CN" altLang="zh-CN" sz="4200" dirty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>
              <a:buNone/>
            </a:pPr>
            <a:r>
              <a:rPr lang="en-US" altLang="zh-CN" sz="4200" dirty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4.3 最长公共子序列</a:t>
            </a:r>
            <a:endParaRPr lang="en-US" altLang="zh-CN" sz="4200" dirty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>
              <a:buNone/>
            </a:pPr>
            <a:r>
              <a:rPr lang="en-US" altLang="zh-CN" sz="42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4.4 背包问题</a:t>
            </a:r>
            <a:endParaRPr lang="en-US" altLang="zh-CN" sz="4200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>
              <a:buNone/>
            </a:pPr>
            <a:r>
              <a:rPr lang="en-US" altLang="zh-CN" sz="4200" dirty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4.5 最优二分搜索树</a:t>
            </a:r>
            <a:endParaRPr lang="en-US" altLang="zh-CN" sz="4200" dirty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endParaRPr lang="zh-CN" altLang="zh-CN" sz="4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ED6CAD1-EAB7-44E5-88C3-734D5467FD7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150" y="157356"/>
            <a:ext cx="7886700" cy="1325563"/>
          </a:xfrm>
        </p:spPr>
        <p:txBody>
          <a:bodyPr/>
          <a:lstStyle/>
          <a:p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背包问题定义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22630" y="1311910"/>
            <a:ext cx="789686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    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给定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n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种物品和一个背包，物品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i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的重量是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w</a:t>
            </a:r>
            <a:r>
              <a:rPr lang="en-US" altLang="zh-CN" sz="2400" b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i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，价值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v</a:t>
            </a:r>
            <a:r>
              <a:rPr lang="en-US" altLang="zh-CN" sz="24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i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,  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背包容量为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W,  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问如何选择装入背包的物品，使装入背包中的物品的总价值最大？</a:t>
            </a: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    </a:t>
            </a:r>
            <a:r>
              <a:rPr lang="zh-CN" altLang="en-US" sz="24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根据是否对每类物品的数量进行限定，可分为两类问题：</a:t>
            </a:r>
            <a:endParaRPr lang="zh-CN" altLang="en-US" sz="24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完全背包问题（</a:t>
            </a:r>
            <a:r>
              <a:rPr lang="en-US" sz="24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Unbounded Knapsack</a:t>
            </a:r>
            <a:r>
              <a:rPr lang="zh-CN" altLang="en-US" sz="24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）</a:t>
            </a:r>
            <a:r>
              <a:rPr lang="en-US" sz="24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:</a:t>
            </a:r>
            <a:endParaRPr lang="en-US" sz="2400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  <a:p>
            <a:pPr lvl="1" indent="0" algn="just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4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	</a:t>
            </a:r>
            <a:r>
              <a:rPr lang="zh-CN" altLang="en-US" sz="24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假设所有物品我们都有</a:t>
            </a:r>
            <a:r>
              <a:rPr lang="zh-CN" altLang="en-US" sz="2400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无限份</a:t>
            </a:r>
            <a:endParaRPr lang="en-US" sz="2400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0-1</a:t>
            </a:r>
            <a:r>
              <a:rPr lang="zh-CN" altLang="en-US" sz="24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背包问题（</a:t>
            </a:r>
            <a:r>
              <a:rPr lang="en-US" sz="24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0-1 Knapsack</a:t>
            </a:r>
            <a:r>
              <a:rPr lang="zh-CN" altLang="en-US" sz="24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）</a:t>
            </a:r>
            <a:r>
              <a:rPr lang="en-US" sz="24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:</a:t>
            </a:r>
            <a:endParaRPr lang="en-US" sz="2400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假设所有物品，我们都</a:t>
            </a:r>
            <a:r>
              <a:rPr lang="zh-CN" altLang="en-US" sz="2400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只有一份</a:t>
            </a:r>
            <a:endParaRPr lang="zh-CN" altLang="en-US" sz="24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marL="285750" indent="-285750" algn="just">
              <a:lnSpc>
                <a:spcPct val="150000"/>
              </a:lnSpc>
              <a:defRPr/>
            </a:pPr>
            <a:endParaRPr lang="zh-CN" altLang="en-US" sz="24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1" y="133619"/>
            <a:ext cx="1413152" cy="141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050" y="1609090"/>
            <a:ext cx="8229600" cy="4572000"/>
          </a:xfrm>
          <a:solidFill>
            <a:schemeClr val="bg1"/>
          </a:solidFill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完全背包问题（</a:t>
            </a:r>
            <a:r>
              <a:rPr lang="en-US" dirty="0" smtClean="0">
                <a:solidFill>
                  <a:schemeClr val="tx1"/>
                </a:solidFill>
                <a:sym typeface="+mn-ea"/>
              </a:rPr>
              <a:t>Unbounded Knapsack</a:t>
            </a:r>
            <a:r>
              <a:rPr lang="zh-CN" altLang="en-US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）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华文细黑" panose="02010600040101010101" charset="-122"/>
                <a:ea typeface="华文细黑" panose="02010600040101010101" charset="-122"/>
              </a:rPr>
              <a:t>假设所有物品，我们都有</a:t>
            </a:r>
            <a:r>
              <a:rPr lang="zh-CN" altLang="en-US" sz="2000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</a:rPr>
              <a:t>无限份</a:t>
            </a:r>
            <a:endParaRPr lang="zh-CN" altLang="en-US" sz="2000" dirty="0" smtClean="0">
              <a:latin typeface="华文细黑" panose="02010600040101010101" charset="-122"/>
              <a:ea typeface="华文细黑" panose="02010600040101010101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sym typeface="+mn-ea"/>
              </a:rPr>
              <a:t>问如何选择装入背包的物品，使装入背包中的物品的总价值最大？</a:t>
            </a:r>
            <a:endParaRPr lang="en-US" sz="2000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0-1</a:t>
            </a:r>
            <a:r>
              <a:rPr lang="zh-CN" altLang="en-US" dirty="0" smtClean="0"/>
              <a:t>背包问题（</a:t>
            </a:r>
            <a:r>
              <a:rPr lang="en-US" dirty="0" smtClean="0"/>
              <a:t>0-1 Knapsack</a:t>
            </a:r>
            <a:r>
              <a:rPr lang="zh-CN" altLang="en-US" dirty="0" smtClean="0"/>
              <a:t>）</a:t>
            </a:r>
            <a:r>
              <a:rPr lang="en-US" dirty="0" smtClean="0"/>
              <a:t>:</a:t>
            </a:r>
            <a:endParaRPr lang="en-US" dirty="0" smtClean="0"/>
          </a:p>
          <a:p>
            <a:pPr marL="0" lvl="1">
              <a:lnSpc>
                <a:spcPct val="150000"/>
              </a:lnSpc>
            </a:pPr>
            <a:r>
              <a:rPr lang="zh-CN" altLang="en-US" sz="20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假设所有物品，我们都</a:t>
            </a:r>
            <a:r>
              <a:rPr lang="zh-CN" altLang="en-US" sz="2000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只有一份</a:t>
            </a:r>
            <a:endParaRPr lang="en-US" sz="2000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marL="0" lvl="1">
              <a:lnSpc>
                <a:spcPct val="150000"/>
              </a:lnSpc>
            </a:pPr>
            <a:r>
              <a:rPr lang="zh-CN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问如何选择装入背包的物品，使装入背包中的物品的总价值最大？</a:t>
            </a:r>
            <a:endParaRPr lang="en-US" sz="2000" dirty="0" smtClean="0"/>
          </a:p>
          <a:p>
            <a:pPr marL="457200" lvl="1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3016772" y="133350"/>
            <a:ext cx="5649593" cy="1475713"/>
            <a:chOff x="-479811" y="1751737"/>
            <a:chExt cx="9046225" cy="26005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371" y="1998496"/>
              <a:ext cx="938946" cy="93894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00210" y="1998496"/>
              <a:ext cx="815140" cy="8151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Weight: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Value: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75590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3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883508" y="298852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80245" y="367027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20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8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14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71487" y="360276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35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71357" y="366419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13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Item: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402418" y="946862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Capacity: 10</a:t>
            </a:r>
            <a:endParaRPr lang="en-US" sz="2000" dirty="0">
              <a:solidFill>
                <a:srgbClr val="7030A0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9115" y="3564992"/>
            <a:ext cx="575909" cy="5232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108" y="3560547"/>
            <a:ext cx="575909" cy="52329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411" y="3560547"/>
            <a:ext cx="586395" cy="5328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109" y="3560547"/>
            <a:ext cx="586395" cy="53282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735712" y="3499029"/>
            <a:ext cx="350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Total weight: 10</a:t>
            </a:r>
            <a:endParaRPr lang="en-US" dirty="0" smtClean="0">
              <a:solidFill>
                <a:schemeClr val="accent4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Total value: 42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479" y="5915315"/>
            <a:ext cx="575909" cy="52329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563" y="5913324"/>
            <a:ext cx="555837" cy="50505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714" y="5913324"/>
            <a:ext cx="586395" cy="53282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689474" y="5853482"/>
            <a:ext cx="350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Total weight: 9</a:t>
            </a:r>
            <a:endParaRPr lang="en-US" dirty="0" smtClean="0">
              <a:solidFill>
                <a:schemeClr val="accent4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Total value: 35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489079" y="1602129"/>
            <a:ext cx="8333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-26670"/>
            <a:ext cx="8229600" cy="1143000"/>
          </a:xfrm>
        </p:spPr>
        <p:txBody>
          <a:bodyPr/>
          <a:lstStyle/>
          <a:p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</a:rPr>
              <a:t>符号定义</a:t>
            </a:r>
            <a:endParaRPr lang="zh-CN" altLang="en-US" dirty="0" smtClean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4282" y="3941627"/>
            <a:ext cx="2028475" cy="2028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81752" y="5996772"/>
            <a:ext cx="2442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7030A0"/>
                </a:solidFill>
              </a:rPr>
              <a:t>Capacity: W</a:t>
            </a:r>
            <a:endParaRPr lang="en-US" sz="2800" dirty="0">
              <a:solidFill>
                <a:srgbClr val="7030A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828086" y="1700665"/>
            <a:ext cx="7394545" cy="2080209"/>
            <a:chOff x="182140" y="1751737"/>
            <a:chExt cx="8333210" cy="26057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00210" y="1998496"/>
              <a:ext cx="815140" cy="81514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82140" y="3105108"/>
              <a:ext cx="1257737" cy="462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Weight: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3261" y="3833016"/>
              <a:ext cx="914518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Value: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82500" y="3005863"/>
              <a:ext cx="1010713" cy="732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smtClean="0">
                  <a:solidFill>
                    <a:schemeClr val="accent4"/>
                  </a:solidFill>
                </a:rPr>
                <a:t>w</a:t>
              </a:r>
              <a:r>
                <a:rPr lang="en-US" sz="3200" baseline="-25000" smtClean="0">
                  <a:solidFill>
                    <a:schemeClr val="accent4"/>
                  </a:solidFill>
                </a:rPr>
                <a:t>1</a:t>
              </a:r>
              <a:endParaRPr lang="en-US" sz="3200" dirty="0">
                <a:solidFill>
                  <a:schemeClr val="accent4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10349" y="3624948"/>
              <a:ext cx="682905" cy="732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smtClean="0">
                  <a:solidFill>
                    <a:schemeClr val="accent1"/>
                  </a:solidFill>
                </a:rPr>
                <a:t>v</a:t>
              </a:r>
              <a:r>
                <a:rPr lang="en-US" sz="3200" baseline="-25000" smtClean="0">
                  <a:solidFill>
                    <a:schemeClr val="accent1"/>
                  </a:solidFill>
                </a:rPr>
                <a:t>1</a:t>
              </a:r>
              <a:endParaRPr lang="en-US" sz="3200" dirty="0">
                <a:solidFill>
                  <a:schemeClr val="accent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6055" y="2402817"/>
              <a:ext cx="914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Item: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410812" y="2701866"/>
            <a:ext cx="896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4"/>
                </a:solidFill>
              </a:rPr>
              <a:t>w</a:t>
            </a:r>
            <a:r>
              <a:rPr lang="en-US" sz="3200" baseline="-25000" dirty="0" smtClean="0">
                <a:solidFill>
                  <a:schemeClr val="accent4"/>
                </a:solidFill>
              </a:rPr>
              <a:t>2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33877" y="2701866"/>
            <a:ext cx="896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4"/>
                </a:solidFill>
              </a:rPr>
              <a:t>w</a:t>
            </a:r>
            <a:r>
              <a:rPr lang="en-US" sz="3200" baseline="-25000" dirty="0">
                <a:solidFill>
                  <a:schemeClr val="accent4"/>
                </a:solidFill>
              </a:rPr>
              <a:t>3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51295" y="2623471"/>
            <a:ext cx="896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accent4"/>
                </a:solidFill>
              </a:rPr>
              <a:t>w</a:t>
            </a:r>
            <a:r>
              <a:rPr lang="en-US" sz="3200" baseline="-25000" dirty="0" err="1" smtClean="0">
                <a:solidFill>
                  <a:schemeClr val="accent4"/>
                </a:solidFill>
              </a:rPr>
              <a:t>n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66563" y="3191586"/>
            <a:ext cx="841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v</a:t>
            </a:r>
            <a:r>
              <a:rPr lang="en-US" sz="3200" baseline="-25000" dirty="0" smtClean="0">
                <a:solidFill>
                  <a:schemeClr val="accent1"/>
                </a:solidFill>
              </a:rPr>
              <a:t>2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79831" y="3217242"/>
            <a:ext cx="605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v</a:t>
            </a:r>
            <a:r>
              <a:rPr lang="en-US" sz="3200" baseline="-25000" dirty="0">
                <a:solidFill>
                  <a:schemeClr val="accent1"/>
                </a:solidFill>
              </a:rPr>
              <a:t>3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96736" y="3217242"/>
            <a:ext cx="605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accent1"/>
                </a:solidFill>
              </a:rPr>
              <a:t>v</a:t>
            </a:r>
            <a:r>
              <a:rPr lang="en-US" sz="3200" baseline="-25000" dirty="0" err="1">
                <a:solidFill>
                  <a:schemeClr val="accent1"/>
                </a:solidFill>
              </a:rPr>
              <a:t>n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22491" y="2466000"/>
            <a:ext cx="1053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1" y="133619"/>
            <a:ext cx="1413152" cy="141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050" y="1609090"/>
            <a:ext cx="8229600" cy="4572000"/>
          </a:xfrm>
          <a:solidFill>
            <a:schemeClr val="bg1"/>
          </a:solidFill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完全背包问题（</a:t>
            </a:r>
            <a:r>
              <a:rPr lang="en-US" dirty="0" smtClean="0">
                <a:solidFill>
                  <a:schemeClr val="tx1"/>
                </a:solidFill>
                <a:sym typeface="+mn-ea"/>
              </a:rPr>
              <a:t>Unbounded Knapsack</a:t>
            </a:r>
            <a:r>
              <a:rPr lang="zh-CN" altLang="en-US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）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华文细黑" panose="02010600040101010101" charset="-122"/>
                <a:ea typeface="华文细黑" panose="02010600040101010101" charset="-122"/>
              </a:rPr>
              <a:t>假设所有物品，我们都有</a:t>
            </a:r>
            <a:r>
              <a:rPr lang="zh-CN" altLang="en-US" sz="2000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</a:rPr>
              <a:t>无限份</a:t>
            </a:r>
            <a:endParaRPr lang="zh-CN" altLang="en-US" sz="2000" dirty="0" smtClean="0">
              <a:latin typeface="华文细黑" panose="02010600040101010101" charset="-122"/>
              <a:ea typeface="华文细黑" panose="02010600040101010101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sym typeface="+mn-ea"/>
              </a:rPr>
              <a:t>问如何选择装入背包的物品，使装入背包中的物品的总价值最大？</a:t>
            </a:r>
            <a:endParaRPr lang="en-US" sz="2000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0-1</a:t>
            </a:r>
            <a:r>
              <a:rPr lang="zh-CN" altLang="en-US" dirty="0" smtClean="0"/>
              <a:t>背包问题（</a:t>
            </a:r>
            <a:r>
              <a:rPr lang="en-US" dirty="0" smtClean="0"/>
              <a:t>0-1 Knapsack</a:t>
            </a:r>
            <a:r>
              <a:rPr lang="zh-CN" altLang="en-US" dirty="0" smtClean="0"/>
              <a:t>）</a:t>
            </a:r>
            <a:r>
              <a:rPr lang="en-US" dirty="0" smtClean="0"/>
              <a:t>:</a:t>
            </a:r>
            <a:endParaRPr lang="en-US" dirty="0" smtClean="0"/>
          </a:p>
          <a:p>
            <a:pPr marL="0" lvl="1">
              <a:lnSpc>
                <a:spcPct val="150000"/>
              </a:lnSpc>
            </a:pPr>
            <a:r>
              <a:rPr lang="zh-CN" altLang="en-US" sz="20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假设所有物品，我们都</a:t>
            </a:r>
            <a:r>
              <a:rPr lang="zh-CN" altLang="en-US" sz="2000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只有一份</a:t>
            </a:r>
            <a:endParaRPr lang="en-US" sz="2000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marL="0" lvl="1">
              <a:lnSpc>
                <a:spcPct val="150000"/>
              </a:lnSpc>
            </a:pPr>
            <a:r>
              <a:rPr lang="zh-CN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问如何选择装入背包的物品，使装入背包中的物品的总价值最大？</a:t>
            </a:r>
            <a:endParaRPr lang="en-US" sz="2000" dirty="0" smtClean="0"/>
          </a:p>
          <a:p>
            <a:pPr marL="457200" lvl="1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3016772" y="133350"/>
            <a:ext cx="5649593" cy="1475713"/>
            <a:chOff x="-479811" y="1751737"/>
            <a:chExt cx="9046225" cy="26005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371" y="1998496"/>
              <a:ext cx="938946" cy="93894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00210" y="1998496"/>
              <a:ext cx="815140" cy="8151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Weight: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Value: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75590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3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883508" y="298852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80245" y="367027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20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8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14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71487" y="360276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35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71357" y="366419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13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Item: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402418" y="946862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Capacity: 10</a:t>
            </a:r>
            <a:endParaRPr lang="en-US" sz="2000" dirty="0">
              <a:solidFill>
                <a:srgbClr val="7030A0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9115" y="3564992"/>
            <a:ext cx="575909" cy="5232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108" y="3560547"/>
            <a:ext cx="575909" cy="52329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411" y="3560547"/>
            <a:ext cx="586395" cy="5328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109" y="3560547"/>
            <a:ext cx="586395" cy="53282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735712" y="3499029"/>
            <a:ext cx="350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Total weight: 10</a:t>
            </a:r>
            <a:endParaRPr lang="en-US" dirty="0" smtClean="0">
              <a:solidFill>
                <a:schemeClr val="accent4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Total value: 42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479" y="5915315"/>
            <a:ext cx="575909" cy="52329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563" y="5913324"/>
            <a:ext cx="555837" cy="50505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714" y="5913324"/>
            <a:ext cx="586395" cy="53282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689474" y="5853482"/>
            <a:ext cx="350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Total weight: 9</a:t>
            </a:r>
            <a:endParaRPr lang="en-US" dirty="0" smtClean="0">
              <a:solidFill>
                <a:schemeClr val="accent4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Total value: 35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489079" y="1602129"/>
            <a:ext cx="8333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Left Arrow 3"/>
          <p:cNvSpPr/>
          <p:nvPr/>
        </p:nvSpPr>
        <p:spPr>
          <a:xfrm rot="10800000">
            <a:off x="488950" y="1811655"/>
            <a:ext cx="474345" cy="454660"/>
          </a:xfrm>
          <a:prstGeom prst="leftArrow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8160" y="872490"/>
            <a:ext cx="7437755" cy="464693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1" algn="just" eaLnBrk="1" hangingPunct="1">
              <a:lnSpc>
                <a:spcPct val="150000"/>
              </a:lnSpc>
              <a:buClrTx/>
              <a:buSzTx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分析优化解的结构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递归地定义最优解的代价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自底向上地计算优化解的代价保存之，并获取构造最优解的信息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根据构造最优解的信息构造优化解</a:t>
            </a:r>
            <a:r>
              <a:rPr lang="zh-CN" altLang="en-US" sz="3200" b="1" dirty="0">
                <a:solidFill>
                  <a:schemeClr val="tx1"/>
                </a:solidFill>
                <a:latin typeface="+mn-ea"/>
              </a:rPr>
              <a:t> </a:t>
            </a:r>
            <a:endParaRPr lang="zh-CN" altLang="en-US" sz="3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63975" y="254000"/>
            <a:ext cx="27228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使用动态规划</a:t>
            </a:r>
            <a:endParaRPr kumimoji="1" lang="zh-CN" altLang="en-US" sz="28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4511138" y="1084264"/>
            <a:ext cx="902677" cy="454634"/>
          </a:xfrm>
          <a:prstGeom prst="leftArrow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Tx/>
              <a:buSzTx/>
              <a:buFontTx/>
            </a:pPr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</a:rPr>
              <a:t>分析优化解的结构</a:t>
            </a:r>
            <a:endParaRPr lang="zh-CN" altLang="en-US" sz="36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子问题</a:t>
            </a:r>
            <a:r>
              <a:rPr lang="en-US" sz="28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: </a:t>
            </a:r>
            <a:endParaRPr lang="en-US" sz="2800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考虑更小的背包</a:t>
            </a:r>
            <a:endParaRPr lang="zh-CN" altLang="en-US" sz="2400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7109" y="2821926"/>
            <a:ext cx="3088013" cy="3088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7178" y="3306607"/>
            <a:ext cx="2090159" cy="20901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9769" y="3727043"/>
            <a:ext cx="1277775" cy="1277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0804" y="4981923"/>
            <a:ext cx="18020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华文细黑" panose="02010600040101010101" charset="-122"/>
                <a:ea typeface="华文细黑" panose="02010600040101010101" charset="-122"/>
              </a:rPr>
              <a:t>首先解小背包</a:t>
            </a:r>
            <a:endParaRPr lang="en-US" dirty="0"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81166" y="5396759"/>
            <a:ext cx="18020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dirty="0" smtClean="0">
                <a:latin typeface="华文细黑" panose="02010600040101010101" charset="-122"/>
                <a:ea typeface="华文细黑" panose="02010600040101010101" charset="-122"/>
              </a:rPr>
              <a:t>然后，解大背包</a:t>
            </a:r>
            <a:endParaRPr lang="zh-CN" altLang="en-US" dirty="0" smtClean="0"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01740" y="5868035"/>
            <a:ext cx="2382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华文细黑" panose="02010600040101010101" charset="-122"/>
                <a:ea typeface="华文细黑" panose="02010600040101010101" charset="-122"/>
              </a:rPr>
              <a:t>然后，解更大的背包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3427" y="846062"/>
            <a:ext cx="8197145" cy="5184775"/>
          </a:xfrm>
          <a:solidFill>
            <a:schemeClr val="bg1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533400" indent="-533400" algn="just" eaLnBrk="1" hangingPunct="1">
              <a:lnSpc>
                <a:spcPct val="150000"/>
              </a:lnSpc>
              <a:defRPr/>
            </a:pPr>
            <a:r>
              <a:rPr lang="zh-CN" altLang="en-US" sz="3600" b="1" dirty="0">
                <a:latin typeface="华文细黑" panose="02010600040101010101" charset="-122"/>
                <a:ea typeface="华文细黑" panose="02010600040101010101" charset="-122"/>
              </a:rPr>
              <a:t>分治技术（</a:t>
            </a:r>
            <a:r>
              <a:rPr lang="zh-CN" altLang="en-US" sz="36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</a:rPr>
              <a:t>无记忆递归</a:t>
            </a:r>
            <a:r>
              <a:rPr lang="zh-CN" altLang="en-US" sz="3600" b="1" dirty="0">
                <a:latin typeface="华文细黑" panose="02010600040101010101" charset="-122"/>
                <a:ea typeface="华文细黑" panose="02010600040101010101" charset="-122"/>
              </a:rPr>
              <a:t>）</a:t>
            </a:r>
            <a:endParaRPr lang="zh-CN" altLang="en-US" sz="3600" b="1" dirty="0"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</a:rPr>
              <a:t>子问题是相互独立的</a:t>
            </a:r>
            <a:endParaRPr lang="zh-CN" altLang="en-US" sz="3200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2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</a:rPr>
              <a:t>如果子问题不是相互独立的，分治方法将重复计算公共子问题，效率很低</a:t>
            </a:r>
            <a:endParaRPr lang="zh-CN" altLang="en-US" sz="3200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algn="just" eaLnBrk="1" hangingPunct="1">
              <a:defRPr/>
            </a:pPr>
            <a:endParaRPr lang="zh-CN" altLang="en-US" sz="3200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616454" name="Text Box 6"/>
          <p:cNvSpPr txBox="1">
            <a:spLocks noChangeArrowheads="1"/>
          </p:cNvSpPr>
          <p:nvPr/>
        </p:nvSpPr>
        <p:spPr bwMode="auto">
          <a:xfrm>
            <a:off x="3733800" y="76200"/>
            <a:ext cx="1447165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Why?</a:t>
            </a:r>
            <a:r>
              <a:rPr lang="en-US" altLang="zh-CN" sz="4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 </a:t>
            </a:r>
            <a:endParaRPr lang="en-US" altLang="zh-CN" sz="4400" b="1" dirty="0">
              <a:solidFill>
                <a:srgbClr val="1F497D">
                  <a:lumMod val="60000"/>
                  <a:lumOff val="40000"/>
                </a:srgbClr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00040" y="262255"/>
            <a:ext cx="351028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zh-CN" altLang="en-US" sz="1600" i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“那些遗忘过去的人注定要重蹈覆辙。”</a:t>
            </a:r>
            <a:r>
              <a:rPr lang="en-US" altLang="zh-CN" sz="1600" i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——</a:t>
            </a:r>
            <a:r>
              <a:rPr lang="zh-CN" altLang="en-US" sz="1600" i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乔治·桑塔亚纳</a:t>
            </a:r>
            <a:endParaRPr lang="zh-CN" altLang="en-US" sz="1600" i="1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6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6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6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6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210"/>
            <a:ext cx="7886700" cy="1033780"/>
          </a:xfrm>
        </p:spPr>
        <p:txBody>
          <a:bodyPr/>
          <a:lstStyle/>
          <a:p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分析优化解的结构</a:t>
            </a:r>
            <a:endParaRPr lang="zh-CN" altLang="en-US" sz="3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202" y="1152859"/>
            <a:ext cx="7886700" cy="4351338"/>
          </a:xfrm>
        </p:spPr>
        <p:txBody>
          <a:bodyPr/>
          <a:lstStyle/>
          <a:p>
            <a:r>
              <a:rPr lang="zh-CN" altLang="en-US" sz="20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假设承重为</a:t>
            </a:r>
            <a:r>
              <a:rPr lang="en-US" sz="20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x</a:t>
            </a:r>
            <a:r>
              <a:rPr lang="zh-CN" altLang="en-US" sz="20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的背包的优化解如下</a:t>
            </a:r>
            <a:r>
              <a:rPr lang="en-US" sz="20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:</a:t>
            </a:r>
            <a:endParaRPr lang="en-US" sz="2000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zh-CN" altLang="en-US" sz="20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那么对于对于承重为</a:t>
            </a:r>
            <a:r>
              <a:rPr lang="en-US" sz="20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x - </a:t>
            </a:r>
            <a:r>
              <a:rPr lang="en-US" sz="2000" dirty="0" err="1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w</a:t>
            </a:r>
            <a:r>
              <a:rPr lang="en-US" sz="2000" baseline="-25000" dirty="0" err="1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zh-CN" altLang="en-US" sz="20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的更小的背包的优化解为：</a:t>
            </a:r>
            <a:endParaRPr lang="zh-CN" altLang="en-US" sz="2000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6554" y="1737828"/>
            <a:ext cx="1734517" cy="17345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457" y="1725686"/>
            <a:ext cx="670682" cy="6706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157" y="2404771"/>
            <a:ext cx="670682" cy="6706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794" y="1824665"/>
            <a:ext cx="670682" cy="670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993" y="2659415"/>
            <a:ext cx="544059" cy="5440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37" y="1788997"/>
            <a:ext cx="544059" cy="5440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824" y="2754295"/>
            <a:ext cx="480922" cy="48092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407898" y="2333056"/>
            <a:ext cx="858232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16675" y="3406775"/>
            <a:ext cx="23628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承重：</a:t>
            </a:r>
            <a:r>
              <a:rPr lang="en-US" sz="1600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zh-CN" altLang="en-US" sz="1600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；最大价值：</a:t>
            </a:r>
            <a:r>
              <a:rPr lang="en-US" sz="1600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V</a:t>
            </a:r>
            <a:endParaRPr lang="en-US" sz="1600" dirty="0" smtClean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14584" y="3075453"/>
            <a:ext cx="10083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</a:rPr>
              <a:t>Weight </a:t>
            </a:r>
            <a:r>
              <a:rPr lang="en-US" sz="1400" dirty="0" err="1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</a:rPr>
              <a:t>w</a:t>
            </a:r>
            <a:r>
              <a:rPr lang="en-US" sz="1400" baseline="-25000" dirty="0" err="1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</a:rPr>
              <a:t>i</a:t>
            </a:r>
            <a:endParaRPr lang="en-US" sz="1400" baseline="-25000" dirty="0" smtClean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r>
              <a:rPr lang="en-US" sz="1400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</a:rPr>
              <a:t>Value v</a:t>
            </a:r>
            <a:r>
              <a:rPr lang="en-US" sz="1400" baseline="-25000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</a:rPr>
              <a:t>i</a:t>
            </a:r>
            <a:endParaRPr lang="en-US" sz="1400" baseline="-25000" dirty="0" smtClean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4666" y="4246057"/>
            <a:ext cx="1139289" cy="11392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013" y="4193395"/>
            <a:ext cx="670682" cy="6706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457" y="4332732"/>
            <a:ext cx="670682" cy="6706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656" y="5167482"/>
            <a:ext cx="544059" cy="5440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000" y="4297064"/>
            <a:ext cx="544059" cy="5440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487" y="5262362"/>
            <a:ext cx="480922" cy="480922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5395669" y="4841123"/>
            <a:ext cx="870461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570345" y="5385435"/>
            <a:ext cx="1948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承重：</a:t>
            </a:r>
            <a:r>
              <a:rPr lang="en-US" sz="1400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x – </a:t>
            </a:r>
            <a:r>
              <a:rPr lang="en-US" sz="1400" dirty="0" err="1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w</a:t>
            </a:r>
            <a:r>
              <a:rPr lang="en-US" sz="1400" baseline="-25000" dirty="0" err="1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endParaRPr lang="en-US" sz="1400" baseline="-25000" dirty="0" smtClean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最大价值：</a:t>
            </a:r>
            <a:r>
              <a:rPr lang="en-US" sz="1400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V - v</a:t>
            </a:r>
            <a:r>
              <a:rPr lang="en-US" sz="1400" baseline="-25000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endParaRPr lang="en-US" sz="1400" baseline="-25000" dirty="0" smtClean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0380" y="6024245"/>
            <a:ext cx="84461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证明：</a:t>
            </a:r>
            <a:r>
              <a:rPr lang="zh-CN" altLang="en-US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矛盾法，假设对于</a:t>
            </a:r>
            <a:r>
              <a:rPr lang="en-US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x - </a:t>
            </a:r>
            <a:r>
              <a:rPr lang="en-US" dirty="0" err="1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w</a:t>
            </a:r>
            <a:r>
              <a:rPr lang="en-US" baseline="-25000" dirty="0" err="1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i</a:t>
            </a:r>
            <a:r>
              <a:rPr lang="zh-CN" altLang="en-US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的背包还有更优的解，那么将</a:t>
            </a:r>
            <a:r>
              <a:rPr lang="en-US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item </a:t>
            </a:r>
            <a:r>
              <a:rPr lang="en-US" dirty="0" err="1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i</a:t>
            </a:r>
            <a:r>
              <a:rPr lang="zh-CN" altLang="en-US" dirty="0" err="1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加进去之后，就可以放到背包</a:t>
            </a:r>
            <a:r>
              <a:rPr lang="en-US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 x</a:t>
            </a:r>
            <a:r>
              <a:rPr lang="zh-CN" altLang="en-US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中，得到更优的解，矛盾！</a:t>
            </a:r>
            <a:endParaRPr lang="zh-CN" altLang="en-US" dirty="0" smtClean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0328" y="1975420"/>
            <a:ext cx="191314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假设优化解</a:t>
            </a:r>
            <a:r>
              <a:rPr lang="zh-CN" altLang="en-US" dirty="0" err="1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至少包含一份</a:t>
            </a:r>
            <a:r>
              <a:rPr lang="en-US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item </a:t>
            </a:r>
            <a:r>
              <a:rPr lang="en-US" dirty="0" err="1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i</a:t>
            </a:r>
            <a:endParaRPr lang="en-US" dirty="0" err="1" smtClean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855" y="6054"/>
            <a:ext cx="917131" cy="91713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056759" y="360292"/>
            <a:ext cx="77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item </a:t>
            </a:r>
            <a:r>
              <a:rPr lang="en-US" dirty="0" err="1" smtClean="0"/>
              <a:t>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" grpId="0" bldLvl="0" animBg="1"/>
      <p:bldP spid="24" grpId="0"/>
      <p:bldP spid="26" grpId="0"/>
      <p:bldP spid="2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8160" y="872490"/>
            <a:ext cx="7437755" cy="464693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1" algn="just" eaLnBrk="1" hangingPunct="1">
              <a:lnSpc>
                <a:spcPct val="150000"/>
              </a:lnSpc>
              <a:buClrTx/>
              <a:buSzTx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分析优化解的结构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递归地定义最优解的代价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自底向上地计算优化解的代价保存之，并获取构造最优解的信息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根据构造最优解的信息构造优化解</a:t>
            </a:r>
            <a:r>
              <a:rPr lang="zh-CN" altLang="en-US" sz="3200" b="1" dirty="0">
                <a:solidFill>
                  <a:schemeClr val="tx2"/>
                </a:solidFill>
                <a:latin typeface="+mn-ea"/>
              </a:rPr>
              <a:t> </a:t>
            </a:r>
            <a:endParaRPr lang="en-US" altLang="zh-CN" sz="32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5420" y="342265"/>
            <a:ext cx="28244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使用动态规划</a:t>
            </a:r>
            <a:endParaRPr kumimoji="1" lang="zh-CN" altLang="en-US" sz="3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5454113" y="1815784"/>
            <a:ext cx="902677" cy="454634"/>
          </a:xfrm>
          <a:prstGeom prst="leftArrow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t="12500" b="57365"/>
          <a:stretch>
            <a:fillRect/>
          </a:stretch>
        </p:blipFill>
        <p:spPr>
          <a:xfrm>
            <a:off x="981710" y="1795145"/>
            <a:ext cx="8010525" cy="1561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070" y="1960245"/>
            <a:ext cx="850265" cy="850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045" y="293370"/>
            <a:ext cx="8229600" cy="710565"/>
          </a:xfrm>
        </p:spPr>
        <p:txBody>
          <a:bodyPr/>
          <a:lstStyle/>
          <a:p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递归地定义最优解的代价</a:t>
            </a:r>
            <a:endParaRPr lang="zh-CN" altLang="en-US" sz="3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221" y="2064221"/>
            <a:ext cx="593607" cy="5936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55185" y="2747010"/>
            <a:ext cx="12153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</a:rPr>
              <a:t>小背包所装物品的最大价值</a:t>
            </a:r>
            <a:endParaRPr lang="zh-CN" altLang="en-US" sz="140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9950" y="2722245"/>
            <a:ext cx="14573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物品</a:t>
            </a:r>
            <a:r>
              <a:rPr lang="en-US" altLang="zh-CN" sz="1400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zh-CN" altLang="en-US" sz="1400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的价值</a:t>
            </a:r>
            <a:endParaRPr lang="zh-CN" altLang="en-US" sz="1400" dirty="0" smtClean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7220" y="1368425"/>
            <a:ext cx="7078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定义</a:t>
            </a:r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K[x]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是承重为</a:t>
            </a:r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的背包，所能装物品的最大价值</a:t>
            </a:r>
            <a:endParaRPr lang="zh-CN" altLang="en-US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1670" y="3625215"/>
            <a:ext cx="789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>
                <a:latin typeface="华文细黑" panose="02010600040101010101" charset="-122"/>
                <a:ea typeface="华文细黑" panose="02010600040101010101" charset="-122"/>
              </a:rPr>
              <a:t>对所有类物品依次去掉一个，得到大背包与所有子问题之间的递归关系：</a:t>
            </a:r>
            <a:endParaRPr lang="zh-CN">
              <a:latin typeface="华文细黑" panose="02010600040101010101" charset="-122"/>
              <a:ea typeface="华文细黑" panose="02010600040101010101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rcRect t="56973" b="33578"/>
          <a:stretch>
            <a:fillRect/>
          </a:stretch>
        </p:blipFill>
        <p:spPr>
          <a:xfrm>
            <a:off x="549910" y="4128770"/>
            <a:ext cx="8010525" cy="48958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58825" y="5237480"/>
            <a:ext cx="7454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K[x]=0 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当没有物品能装的进去，</a:t>
            </a:r>
            <a:r>
              <a:rPr 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对所有物品</a:t>
            </a:r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w</a:t>
            </a:r>
            <a:r>
              <a:rPr lang="en-US" altLang="zh-CN" baseline="-25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&lt;x</a:t>
            </a:r>
            <a:endParaRPr lang="en-US" altLang="zh-CN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8160" y="872490"/>
            <a:ext cx="7437755" cy="464693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1" algn="just" eaLnBrk="1" hangingPunct="1">
              <a:lnSpc>
                <a:spcPct val="150000"/>
              </a:lnSpc>
              <a:buClrTx/>
              <a:buSzTx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分析优化解的结构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递归地定义最优解的代价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自底向上地计算优化解的代价保存之，并获取构造最优解的信息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根据构造最优解的信息构造优化解</a:t>
            </a:r>
            <a:r>
              <a:rPr lang="zh-CN" altLang="en-US" sz="3200" b="1" dirty="0">
                <a:solidFill>
                  <a:schemeClr val="tx2"/>
                </a:solidFill>
                <a:latin typeface="+mn-ea"/>
              </a:rPr>
              <a:t> </a:t>
            </a:r>
            <a:endParaRPr lang="en-US" altLang="zh-CN" sz="32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69690" y="248285"/>
            <a:ext cx="28244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使用动态规划</a:t>
            </a:r>
            <a:endParaRPr kumimoji="1" lang="zh-CN" altLang="en-US" sz="3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5298538" y="3128329"/>
            <a:ext cx="902677" cy="454634"/>
          </a:xfrm>
          <a:prstGeom prst="leftArrow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ChangeArrowheads="1"/>
          </p:cNvSpPr>
          <p:nvPr/>
        </p:nvSpPr>
        <p:spPr bwMode="auto">
          <a:xfrm>
            <a:off x="81280" y="871855"/>
            <a:ext cx="8210550" cy="57226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Input</a:t>
            </a:r>
            <a:r>
              <a:rPr lang="en-US" altLang="zh-CN" sz="18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:   </a:t>
            </a:r>
            <a:r>
              <a:rPr lang="zh-CN" altLang="en-US" sz="18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背包承重</a:t>
            </a:r>
            <a:r>
              <a:rPr lang="en-US" altLang="zh-CN" sz="18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W, </a:t>
            </a:r>
            <a:r>
              <a:rPr lang="zh-CN" altLang="en-US" sz="18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每类物品对应的重量和价值数组</a:t>
            </a:r>
            <a:r>
              <a:rPr lang="en-US" altLang="zh-CN" sz="18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weights, values </a:t>
            </a:r>
            <a:endParaRPr kumimoji="1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0">
              <a:lnSpc>
                <a:spcPct val="150000"/>
              </a:lnSpc>
              <a:buNone/>
              <a:defRPr/>
            </a:pPr>
            <a:r>
              <a:rPr lang="en-US" altLang="zh-CN" sz="1800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Output</a:t>
            </a:r>
            <a:r>
              <a:rPr lang="en-US" altLang="zh-CN" sz="18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:  </a:t>
            </a:r>
            <a:r>
              <a:rPr lang="zh-CN" altLang="en-US" sz="18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背包所能装的最大价值</a:t>
            </a:r>
            <a:endParaRPr lang="en-US" altLang="zh-CN" sz="18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UnboundedKnapsack</a:t>
            </a:r>
            <a:r>
              <a:rPr lang="en-US" altLang="zh-CN" sz="1800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(</a:t>
            </a:r>
            <a:r>
              <a:rPr lang="en-US" altLang="zh-CN" sz="18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W,weights, values</a:t>
            </a:r>
            <a:r>
              <a:rPr lang="en-US" altLang="zh-CN" sz="1800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)</a:t>
            </a:r>
            <a:endParaRPr lang="en-US" altLang="zh-CN" sz="180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过程：</a:t>
            </a:r>
            <a:r>
              <a:rPr lang="en-US" altLang="zh-CN" sz="18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UnboundedKnapsack</a:t>
            </a:r>
            <a:r>
              <a:rPr lang="en-US" altLang="zh-CN" sz="1800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(</a:t>
            </a:r>
            <a:r>
              <a:rPr lang="en-US" altLang="zh-CN" sz="18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W</a:t>
            </a:r>
            <a:r>
              <a:rPr lang="en-US" altLang="zh-CN" sz="18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,weights, values</a:t>
            </a:r>
            <a:r>
              <a:rPr lang="en-US" altLang="zh-CN" sz="1800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)</a:t>
            </a:r>
            <a:endParaRPr lang="en-US" altLang="zh-CN" sz="180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1.  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k[0]</a:t>
            </a:r>
            <a:r>
              <a:rPr lang="en-US" altLang="zh-CN" sz="1800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0</a:t>
            </a:r>
            <a:r>
              <a:rPr lang="en-US" altLang="zh-CN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</a:t>
            </a:r>
            <a:endParaRPr lang="en-US" altLang="zh-CN" sz="180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800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en-US" altLang="zh-CN" sz="1800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2.   </a:t>
            </a:r>
            <a:r>
              <a:rPr lang="en-US" altLang="zh-CN" sz="1800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sz="1800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800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length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(weights)；</a:t>
            </a:r>
            <a:endParaRPr lang="en-US" altLang="zh-CN" sz="180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3.   For 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x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To   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W</a:t>
            </a:r>
            <a:r>
              <a:rPr lang="en-US" altLang="zh-CN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Do   </a:t>
            </a:r>
            <a:endParaRPr lang="en-US" altLang="zh-CN" sz="180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4.	K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[x]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0;</a:t>
            </a:r>
            <a:endParaRPr lang="en-US" altLang="zh-CN" sz="180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5.     	For  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i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To  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n</a:t>
            </a:r>
            <a:r>
              <a:rPr lang="en-US" altLang="zh-CN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Do   </a:t>
            </a:r>
            <a:endParaRPr lang="en-US" altLang="zh-CN" sz="180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6.	     IF 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weights[i]&lt;=x </a:t>
            </a:r>
            <a:r>
              <a:rPr lang="en-US" altLang="zh-CN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THEN</a:t>
            </a:r>
            <a:endParaRPr lang="en-US" altLang="zh-CN" sz="180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7.		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K[x]</a:t>
            </a:r>
            <a:r>
              <a:rPr lang="en-US" altLang="zh-CN" sz="180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max{k[x],k[x-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weights[i]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]+</a:t>
            </a:r>
            <a:r>
              <a:rPr lang="en-US" altLang="zh-CN" sz="18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values[i]}</a:t>
            </a:r>
            <a:endParaRPr lang="en-US" altLang="zh-CN" sz="180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8.  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华文细黑" panose="02010600040101010101" charset="-122"/>
              </a:rPr>
              <a:t>Return 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细黑" panose="02010600040101010101" charset="-122"/>
              </a:rPr>
              <a:t>K[w]</a:t>
            </a:r>
            <a:endParaRPr lang="en-US" altLang="zh-CN" sz="1800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</a:t>
            </a:r>
            <a:endParaRPr lang="en-US" altLang="zh-CN" sz="1800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2160" y="1758204"/>
            <a:ext cx="613898" cy="6138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83185"/>
            <a:ext cx="8229600" cy="788670"/>
          </a:xfrm>
        </p:spPr>
        <p:txBody>
          <a:bodyPr>
            <a:normAutofit/>
          </a:bodyPr>
          <a:lstStyle/>
          <a:p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自底向上地计算优化解的代价</a:t>
            </a:r>
            <a:endParaRPr lang="zh-CN" altLang="en-US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12608" y="2395865"/>
            <a:ext cx="2579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      </a:t>
            </a:r>
            <a:r>
              <a:rPr lang="en-US" dirty="0">
                <a:solidFill>
                  <a:schemeClr val="accent1"/>
                </a:solidFill>
              </a:rPr>
              <a:t>= max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 { </a:t>
            </a:r>
            <a:r>
              <a:rPr lang="en-US" dirty="0">
                <a:solidFill>
                  <a:schemeClr val="accent4"/>
                </a:solidFill>
              </a:rPr>
              <a:t>K[x – </a:t>
            </a:r>
            <a:r>
              <a:rPr lang="en-US" dirty="0" err="1">
                <a:solidFill>
                  <a:schemeClr val="accent4"/>
                </a:solidFill>
              </a:rPr>
              <a:t>w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] </a:t>
            </a:r>
            <a:r>
              <a:rPr lang="en-US" dirty="0">
                <a:solidFill>
                  <a:schemeClr val="accent1"/>
                </a:solidFill>
              </a:rPr>
              <a:t>+ </a:t>
            </a:r>
            <a:r>
              <a:rPr lang="en-US" dirty="0">
                <a:solidFill>
                  <a:schemeClr val="accent5"/>
                </a:solidFill>
              </a:rPr>
              <a:t>v</a:t>
            </a:r>
            <a:r>
              <a:rPr lang="en-US" baseline="-25000" dirty="0">
                <a:solidFill>
                  <a:schemeClr val="accent5"/>
                </a:solidFill>
              </a:rPr>
              <a:t>i</a:t>
            </a:r>
            <a:r>
              <a:rPr lang="en-US" baseline="-25000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}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90968" y="1934200"/>
            <a:ext cx="2652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K[x] = max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 { </a:t>
            </a:r>
            <a:r>
              <a:rPr lang="en-US" dirty="0">
                <a:solidFill>
                  <a:schemeClr val="accent4"/>
                </a:solidFill>
              </a:rPr>
              <a:t>            </a:t>
            </a:r>
            <a:r>
              <a:rPr lang="en-US" dirty="0">
                <a:solidFill>
                  <a:schemeClr val="accent1"/>
                </a:solidFill>
              </a:rPr>
              <a:t>+ </a:t>
            </a:r>
            <a:r>
              <a:rPr lang="en-US" dirty="0">
                <a:solidFill>
                  <a:schemeClr val="accent5"/>
                </a:solidFill>
              </a:rPr>
              <a:t>       </a:t>
            </a:r>
            <a:r>
              <a:rPr lang="en-US" baseline="-25000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}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731" y="1857404"/>
            <a:ext cx="415498" cy="4154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8160" y="872490"/>
            <a:ext cx="7437755" cy="464693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1" algn="just" eaLnBrk="1" hangingPunct="1">
              <a:lnSpc>
                <a:spcPct val="150000"/>
              </a:lnSpc>
              <a:buClrTx/>
              <a:buSzTx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分析优化解的结构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递归地定义最优解的代价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自底向上地计算优化解的代价保存之，并获取构造最优解的信息</a:t>
            </a:r>
            <a:endParaRPr lang="zh-CN" altLang="en-US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根据构造最优解的信息构造优化解</a:t>
            </a:r>
            <a:r>
              <a:rPr lang="zh-CN" altLang="en-US" sz="3200" b="1" dirty="0">
                <a:solidFill>
                  <a:schemeClr val="tx2"/>
                </a:solidFill>
                <a:latin typeface="+mn-ea"/>
              </a:rPr>
              <a:t> </a:t>
            </a:r>
            <a:endParaRPr lang="en-US" altLang="zh-CN" sz="32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50920" y="163195"/>
            <a:ext cx="2926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使用动态规划</a:t>
            </a:r>
            <a:endParaRPr kumimoji="1" lang="zh-CN" altLang="en-US" sz="3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Left Arrow 3"/>
          <p:cNvSpPr/>
          <p:nvPr/>
        </p:nvSpPr>
        <p:spPr>
          <a:xfrm>
            <a:off x="6803488" y="4012884"/>
            <a:ext cx="902677" cy="454634"/>
          </a:xfrm>
          <a:prstGeom prst="leftArrow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ChangeArrowheads="1"/>
          </p:cNvSpPr>
          <p:nvPr/>
        </p:nvSpPr>
        <p:spPr bwMode="auto">
          <a:xfrm>
            <a:off x="67945" y="1029335"/>
            <a:ext cx="8210550" cy="57226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UnboundedKnapsack</a:t>
            </a:r>
            <a:r>
              <a:rPr lang="en-US" altLang="zh-CN" sz="1800" b="1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(</a:t>
            </a:r>
            <a:r>
              <a:rPr lang="en-US" altLang="zh-CN" sz="1800" b="1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W,weights, values</a:t>
            </a:r>
            <a:r>
              <a:rPr lang="en-US" altLang="zh-CN" sz="1800" b="1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)</a:t>
            </a:r>
            <a:endParaRPr lang="en-US" altLang="zh-CN" sz="1800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过程：</a:t>
            </a:r>
            <a:r>
              <a:rPr lang="en-US" altLang="zh-CN" sz="18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UnboundedKnapsack</a:t>
            </a:r>
            <a:r>
              <a:rPr lang="en-US" altLang="zh-CN" sz="1800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(</a:t>
            </a:r>
            <a:r>
              <a:rPr lang="en-US" altLang="zh-CN" sz="18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W</a:t>
            </a:r>
            <a:r>
              <a:rPr lang="en-US" altLang="zh-CN" sz="18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,weights, values</a:t>
            </a:r>
            <a:r>
              <a:rPr lang="en-US" altLang="zh-CN" sz="1800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)</a:t>
            </a:r>
            <a:endParaRPr lang="en-US" altLang="zh-CN" sz="180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1.k[0]</a:t>
            </a:r>
            <a:r>
              <a:rPr lang="en-US" altLang="zh-CN" sz="180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0</a:t>
            </a:r>
            <a:r>
              <a:rPr lang="en-US" altLang="zh-CN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</a:t>
            </a:r>
            <a:endParaRPr lang="en-US" altLang="zh-CN" sz="180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2.ITEMS[0]</a:t>
            </a:r>
            <a:r>
              <a:rPr lang="en-US" altLang="zh-CN" sz="180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细黑" panose="02010600040101010101" charset="-122"/>
              </a:rPr>
              <a:t>∅</a:t>
            </a:r>
            <a:endParaRPr lang="en-US" altLang="zh-CN" sz="180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800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en-US" altLang="zh-CN" sz="1800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3.</a:t>
            </a:r>
            <a:r>
              <a:rPr lang="en-US" altLang="zh-CN" sz="1800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sz="1800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800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length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(weights)；</a:t>
            </a:r>
            <a:endParaRPr lang="en-US" altLang="zh-CN" sz="180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4.     For 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x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To   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W</a:t>
            </a:r>
            <a:r>
              <a:rPr lang="en-US" altLang="zh-CN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Do   </a:t>
            </a:r>
            <a:endParaRPr lang="en-US" altLang="zh-CN" sz="180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5.	K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[x]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0;</a:t>
            </a:r>
            <a:endParaRPr lang="en-US" altLang="zh-CN" sz="180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6.     	For  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i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To  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n</a:t>
            </a:r>
            <a:r>
              <a:rPr lang="en-US" altLang="zh-CN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Do   </a:t>
            </a:r>
            <a:endParaRPr lang="en-US" altLang="zh-CN" sz="180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7.		IF 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weights[i]&lt;=x </a:t>
            </a:r>
            <a:r>
              <a:rPr lang="en-US" altLang="zh-CN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THEN</a:t>
            </a:r>
            <a:endParaRPr lang="en-US" altLang="zh-CN" sz="180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8.			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K[x]</a:t>
            </a:r>
            <a:r>
              <a:rPr lang="en-US" altLang="zh-CN" sz="1800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max{k[x],k[x-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weights[i]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]+</a:t>
            </a:r>
            <a:r>
              <a:rPr lang="en-US" altLang="zh-CN" sz="18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values[i]}</a:t>
            </a:r>
            <a:endParaRPr lang="en-US" altLang="zh-CN" sz="180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9.                                	IF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k[x] was updated </a:t>
            </a:r>
            <a:r>
              <a:rPr lang="en-US" altLang="zh-CN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THEN</a:t>
            </a:r>
            <a:endParaRPr lang="en-US" altLang="zh-CN" sz="180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marL="0" lvl="1"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      10.				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ITEMS[x]</a:t>
            </a:r>
            <a:r>
              <a:rPr lang="en-US" altLang="zh-CN" sz="1800" dirty="0" err="1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ITEMS[x-w</a:t>
            </a:r>
            <a:r>
              <a:rPr lang="en-US" altLang="zh-CN" sz="1800" baseline="-250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细黑" panose="02010600040101010101" charset="-122"/>
              </a:rPr>
              <a:t>∪{item i}</a:t>
            </a:r>
            <a:endParaRPr lang="en-US" altLang="zh-CN" sz="18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华文细黑" panose="02010600040101010101" charset="-122"/>
            </a:endParaRPr>
          </a:p>
          <a:p>
            <a:pPr marL="0" lvl="1"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华文细黑" panose="02010600040101010101" charset="-122"/>
              </a:rPr>
              <a:t>         11.	Return 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华文细黑" panose="02010600040101010101" charset="-122"/>
              </a:rPr>
              <a:t>ITEMS[w], K[w]</a:t>
            </a:r>
            <a:endParaRPr lang="en-US" altLang="zh-CN" sz="1800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</a:t>
            </a:r>
            <a:endParaRPr lang="en-US" altLang="zh-CN" sz="1800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3185"/>
            <a:ext cx="8229600" cy="747395"/>
          </a:xfrm>
        </p:spPr>
        <p:txBody>
          <a:bodyPr>
            <a:normAutofit/>
          </a:bodyPr>
          <a:lstStyle/>
          <a:p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根据构造最优解的信息构造优化解</a:t>
            </a:r>
            <a:endParaRPr lang="zh-CN" altLang="en-US" sz="28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Left Arrow 5"/>
          <p:cNvSpPr/>
          <p:nvPr/>
        </p:nvSpPr>
        <p:spPr>
          <a:xfrm rot="20396220">
            <a:off x="2444808" y="1884659"/>
            <a:ext cx="902677" cy="454634"/>
          </a:xfrm>
          <a:prstGeom prst="leftArrow">
            <a:avLst/>
          </a:prstGeom>
          <a:solidFill>
            <a:srgbClr val="B400A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Left Arrow 5"/>
          <p:cNvSpPr/>
          <p:nvPr/>
        </p:nvSpPr>
        <p:spPr>
          <a:xfrm rot="20396220">
            <a:off x="7978833" y="4312264"/>
            <a:ext cx="902677" cy="454634"/>
          </a:xfrm>
          <a:prstGeom prst="leftArrow">
            <a:avLst/>
          </a:prstGeom>
          <a:solidFill>
            <a:srgbClr val="B400A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3617595" y="5816600"/>
            <a:ext cx="20510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 smtClean="0">
                <a:solidFill>
                  <a:schemeClr val="accent5"/>
                </a:solidFill>
                <a:sym typeface="+mn-ea"/>
              </a:rPr>
              <a:t>时间复杂度</a:t>
            </a:r>
            <a:r>
              <a:rPr lang="en-US" dirty="0" smtClean="0">
                <a:solidFill>
                  <a:schemeClr val="accent5"/>
                </a:solidFill>
                <a:sym typeface="+mn-ea"/>
              </a:rPr>
              <a:t>: O(</a:t>
            </a:r>
            <a:r>
              <a:rPr lang="en-US" dirty="0" err="1" smtClean="0">
                <a:solidFill>
                  <a:schemeClr val="accent5"/>
                </a:solidFill>
                <a:sym typeface="+mn-ea"/>
              </a:rPr>
              <a:t>nW</a:t>
            </a:r>
            <a:r>
              <a:rPr lang="en-US" dirty="0" smtClean="0">
                <a:solidFill>
                  <a:schemeClr val="accent5"/>
                </a:solidFill>
                <a:sym typeface="+mn-ea"/>
              </a:rPr>
              <a:t>)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270" y="181610"/>
            <a:ext cx="5872480" cy="1143000"/>
          </a:xfrm>
        </p:spPr>
        <p:txBody>
          <a:bodyPr/>
          <a:lstStyle/>
          <a:p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</a:rPr>
              <a:t>示</a:t>
            </a:r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</a:rPr>
              <a:t>例</a:t>
            </a:r>
            <a:endParaRPr lang="zh-CN" altLang="en-US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96912" y="1946293"/>
            <a:ext cx="3467617" cy="2688513"/>
            <a:chOff x="628650" y="2737673"/>
            <a:chExt cx="4456255" cy="3292233"/>
          </a:xfrm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3654" y="2737673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990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1152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02403" y="3785311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3655" y="3784658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6331" y="514405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808663" y="3527822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Weight: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Value: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3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4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6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Item: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256223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Capacity: 4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4053" y="213524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</a:t>
            </a:r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08271" y="2852931"/>
            <a:ext cx="10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ITEMS</a:t>
            </a:r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39387" y="1540961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410663" y="1558587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104186" y="153839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797709" y="1539175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468985" y="1543923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rcRect l="7858" t="31599" r="1794" b="4426"/>
          <a:stretch>
            <a:fillRect/>
          </a:stretch>
        </p:blipFill>
        <p:spPr>
          <a:xfrm>
            <a:off x="4723765" y="390525"/>
            <a:ext cx="4158615" cy="2114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496912" y="1946293"/>
            <a:ext cx="3467617" cy="2688513"/>
            <a:chOff x="628650" y="2737673"/>
            <a:chExt cx="4456255" cy="3292233"/>
          </a:xfrm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3654" y="2737673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990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1152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02403" y="3785311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3655" y="3784658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8716" y="517326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809298" y="3546237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Weight: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Value: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3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4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6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Item: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065723" y="6242843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Capacity: 4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4053" y="213524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</a:t>
            </a:r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08271" y="2852931"/>
            <a:ext cx="10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ITEMS</a:t>
            </a:r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39387" y="1540961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410663" y="1558587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104186" y="153839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797709" y="1539175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468985" y="1543923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803" y="2906352"/>
            <a:ext cx="473295" cy="4300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06803" y="5221525"/>
            <a:ext cx="35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400AB"/>
                </a:solidFill>
              </a:rPr>
              <a:t>ITEMS[1] = ITEMS[0] + </a:t>
            </a:r>
            <a:endParaRPr lang="en-US" dirty="0">
              <a:solidFill>
                <a:srgbClr val="B400AB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234" y="5130258"/>
            <a:ext cx="473295" cy="430056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/>
        </p:nvSpPr>
        <p:spPr>
          <a:xfrm>
            <a:off x="255270" y="181610"/>
            <a:ext cx="587248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</a:rPr>
              <a:t>示</a:t>
            </a:r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</a:rPr>
              <a:t>例</a:t>
            </a:r>
            <a:endParaRPr lang="zh-CN" altLang="en-US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rcRect l="7858" t="31599" r="1794" b="4426"/>
          <a:stretch>
            <a:fillRect/>
          </a:stretch>
        </p:blipFill>
        <p:spPr>
          <a:xfrm>
            <a:off x="4723765" y="390525"/>
            <a:ext cx="4158615" cy="2114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496912" y="1946293"/>
            <a:ext cx="3467617" cy="2688513"/>
            <a:chOff x="628650" y="2737673"/>
            <a:chExt cx="4456255" cy="3292233"/>
          </a:xfrm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3654" y="2737673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990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1152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02403" y="3785311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3655" y="3784658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7911" y="514405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867718" y="3520202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Weight: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Value: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3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4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6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Item: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084138" y="626506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Capacity: 4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4053" y="213524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</a:t>
            </a:r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08271" y="2852931"/>
            <a:ext cx="10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ITEMS</a:t>
            </a:r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39387" y="1540961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410663" y="1558587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104186" y="153839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797709" y="1539175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468985" y="1543923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803" y="2906352"/>
            <a:ext cx="473295" cy="4300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06803" y="5221525"/>
            <a:ext cx="35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400AB"/>
                </a:solidFill>
              </a:rPr>
              <a:t>ITEMS[2] = ITEMS[1] + </a:t>
            </a:r>
            <a:endParaRPr lang="en-US" dirty="0">
              <a:solidFill>
                <a:srgbClr val="B400AB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234" y="5130258"/>
            <a:ext cx="473295" cy="43005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072" y="2906352"/>
            <a:ext cx="473295" cy="43005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522" y="3418999"/>
            <a:ext cx="473295" cy="430056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55270" y="181610"/>
            <a:ext cx="5872480" cy="1143000"/>
          </a:xfrm>
        </p:spPr>
        <p:txBody>
          <a:bodyPr/>
          <a:lstStyle/>
          <a:p>
            <a:pPr algn="ctr">
              <a:buClrTx/>
              <a:buSzTx/>
              <a:buFontTx/>
            </a:pPr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</a:rPr>
              <a:t>示例</a:t>
            </a:r>
            <a:endParaRPr lang="zh-CN" altLang="en-US" sz="36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rcRect l="7858" t="31599" r="1794" b="4426"/>
          <a:stretch>
            <a:fillRect/>
          </a:stretch>
        </p:blipFill>
        <p:spPr>
          <a:xfrm>
            <a:off x="4723765" y="390525"/>
            <a:ext cx="4158615" cy="2114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4" name="Rectangle 4"/>
          <p:cNvSpPr>
            <a:spLocks noChangeArrowheads="1"/>
          </p:cNvSpPr>
          <p:nvPr/>
        </p:nvSpPr>
        <p:spPr bwMode="auto">
          <a:xfrm>
            <a:off x="353060" y="753110"/>
            <a:ext cx="8197145" cy="5184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533400" indent="-533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kumimoji="1" lang="zh-CN" altLang="en-US" sz="2400" b="1" dirty="0">
                <a:latin typeface="华文细黑" panose="02010600040101010101" charset="-122"/>
                <a:ea typeface="华文细黑" panose="02010600040101010101" charset="-122"/>
              </a:rPr>
              <a:t>动态规划的特点（</a:t>
            </a:r>
            <a:r>
              <a:rPr kumimoji="1" lang="zh-CN" altLang="en-US" sz="24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</a:rPr>
              <a:t>有记忆迭代</a:t>
            </a:r>
            <a:r>
              <a:rPr kumimoji="1" lang="zh-CN" altLang="en-US" sz="2400" b="1" dirty="0">
                <a:latin typeface="华文细黑" panose="02010600040101010101" charset="-122"/>
                <a:ea typeface="华文细黑" panose="02010600040101010101" charset="-122"/>
              </a:rPr>
              <a:t>）</a:t>
            </a:r>
            <a:endParaRPr lang="zh-CN" altLang="en-US" sz="2400" b="1" dirty="0"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</a:rPr>
              <a:t>把原始问题划分成一系列子问题</a:t>
            </a:r>
            <a:endParaRPr lang="zh-CN" altLang="en-US" sz="2400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</a:rPr>
              <a:t>求解每个子问题仅一次，并将其结果保存在一个表中，以后用到时直接存取，不重复计算，节省计算时间</a:t>
            </a:r>
            <a:endParaRPr lang="zh-CN" altLang="en-US" sz="2400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</a:rPr>
              <a:t>自底向上地计算</a:t>
            </a:r>
            <a:endParaRPr lang="zh-CN" altLang="en-US" sz="2400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</a:rPr>
              <a:t>适用范围</a:t>
            </a:r>
            <a:endParaRPr lang="zh-CN" altLang="en-US" sz="2400" b="1" dirty="0">
              <a:solidFill>
                <a:schemeClr val="tx2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</a:rPr>
              <a:t>优化问题给定一组约束条件和一个代价函数，在解空间中搜索具有最小或最大代价的优化解</a:t>
            </a:r>
            <a:endParaRPr lang="zh-CN" altLang="en-US" sz="2400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</a:rPr>
              <a:t>很多优化问题可分为多个子问题，子问题相互关联，子问题的解被重复使用</a:t>
            </a:r>
            <a:endParaRPr lang="zh-CN" altLang="en-US" sz="2400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696326" name="Text Box 6"/>
          <p:cNvSpPr txBox="1">
            <a:spLocks noChangeArrowheads="1"/>
          </p:cNvSpPr>
          <p:nvPr/>
        </p:nvSpPr>
        <p:spPr bwMode="auto">
          <a:xfrm>
            <a:off x="3429000" y="152400"/>
            <a:ext cx="1920523" cy="70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What?</a:t>
            </a:r>
            <a:r>
              <a:rPr kumimoji="1" lang="en-US" altLang="zh-CN" sz="4000" b="1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kumimoji="1" lang="en-US" altLang="zh-CN" sz="4000" b="1" dirty="0"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6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6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6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96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6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6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96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96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96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96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496912" y="1946293"/>
            <a:ext cx="3467617" cy="2688513"/>
            <a:chOff x="628650" y="2737673"/>
            <a:chExt cx="4456255" cy="3292233"/>
          </a:xfrm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3654" y="2737673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990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1152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02403" y="3785311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3655" y="3784658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8731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904548" y="3565287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Weight: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Value: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3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4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6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Item: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327343" y="6335553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Capacity: 4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4053" y="213524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</a:t>
            </a:r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08271" y="2852931"/>
            <a:ext cx="10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ITEMS</a:t>
            </a:r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39387" y="1540961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410663" y="1558587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104186" y="153839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797709" y="1539175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468985" y="1543923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803" y="2906352"/>
            <a:ext cx="473295" cy="43005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326" y="2907484"/>
            <a:ext cx="472049" cy="42892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306803" y="5221525"/>
            <a:ext cx="35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400AB"/>
                </a:solidFill>
              </a:rPr>
              <a:t>ITEMS[2] = ITEMS[0] + </a:t>
            </a:r>
            <a:endParaRPr lang="en-US" dirty="0">
              <a:solidFill>
                <a:srgbClr val="B400AB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103" y="5130258"/>
            <a:ext cx="506908" cy="460599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55270" y="181610"/>
            <a:ext cx="5872480" cy="1143000"/>
          </a:xfrm>
        </p:spPr>
        <p:txBody>
          <a:bodyPr/>
          <a:lstStyle/>
          <a:p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</a:rPr>
              <a:t>示</a:t>
            </a:r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</a:rPr>
              <a:t>例</a:t>
            </a:r>
            <a:endParaRPr lang="zh-CN" altLang="en-US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rcRect l="7858" t="31599" r="1794" b="4426"/>
          <a:stretch>
            <a:fillRect/>
          </a:stretch>
        </p:blipFill>
        <p:spPr>
          <a:xfrm>
            <a:off x="4723765" y="390525"/>
            <a:ext cx="4158615" cy="2114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496912" y="1946293"/>
            <a:ext cx="3467617" cy="2688513"/>
            <a:chOff x="628650" y="2737673"/>
            <a:chExt cx="4456255" cy="3292233"/>
          </a:xfrm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3654" y="2737673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990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1152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02403" y="3785311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3655" y="3784658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9461" y="514405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434648" y="3501787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Weight: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Value: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3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4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6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Item: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764733" y="626887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Capacity: 4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4053" y="213524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</a:t>
            </a:r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08271" y="2852931"/>
            <a:ext cx="10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ITEMS</a:t>
            </a:r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39387" y="1540961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410663" y="1558587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104186" y="153839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797709" y="1539175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468985" y="1543923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803" y="2906352"/>
            <a:ext cx="473295" cy="43005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326" y="2907484"/>
            <a:ext cx="472049" cy="42892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306803" y="5221525"/>
            <a:ext cx="35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400AB"/>
                </a:solidFill>
              </a:rPr>
              <a:t>ITEMS[3] = ITEMS[2] + </a:t>
            </a:r>
            <a:endParaRPr lang="en-US" dirty="0">
              <a:solidFill>
                <a:srgbClr val="B400AB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985" y="5130258"/>
            <a:ext cx="473295" cy="43005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970" y="2907484"/>
            <a:ext cx="472049" cy="42892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687" y="3355594"/>
            <a:ext cx="473295" cy="43005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55270" y="181610"/>
            <a:ext cx="5872480" cy="1143000"/>
          </a:xfrm>
        </p:spPr>
        <p:txBody>
          <a:bodyPr/>
          <a:lstStyle/>
          <a:p>
            <a:pPr algn="ctr">
              <a:buClrTx/>
              <a:buSzTx/>
              <a:buFontTx/>
            </a:pPr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</a:rPr>
              <a:t>示例</a:t>
            </a:r>
            <a:endParaRPr lang="zh-CN" altLang="en-US" sz="36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rcRect l="7858" t="31599" r="1794" b="4426"/>
          <a:stretch>
            <a:fillRect/>
          </a:stretch>
        </p:blipFill>
        <p:spPr>
          <a:xfrm>
            <a:off x="4723765" y="390525"/>
            <a:ext cx="4158615" cy="2114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496912" y="1946293"/>
            <a:ext cx="3467617" cy="2688513"/>
            <a:chOff x="628650" y="2737673"/>
            <a:chExt cx="4456255" cy="3292233"/>
          </a:xfrm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3654" y="2737673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990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1152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02403" y="3785311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3655" y="3784658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904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849938" y="3557667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Weight: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Value: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3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4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6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Item: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180023" y="634634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Capacity: 4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4053" y="213524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</a:t>
            </a:r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08271" y="2852931"/>
            <a:ext cx="10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ITEMS</a:t>
            </a:r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39387" y="1540961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410663" y="1558587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104186" y="153839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797709" y="1539175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468985" y="1543923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803" y="2906352"/>
            <a:ext cx="473295" cy="43005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326" y="2907484"/>
            <a:ext cx="472049" cy="42892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589" y="2895299"/>
            <a:ext cx="485459" cy="44110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306803" y="5221525"/>
            <a:ext cx="35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400AB"/>
                </a:solidFill>
              </a:rPr>
              <a:t>ITEMS[3] = ITEMS[0] + </a:t>
            </a:r>
            <a:endParaRPr lang="en-US" dirty="0">
              <a:solidFill>
                <a:srgbClr val="B400AB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985" y="5130258"/>
            <a:ext cx="495544" cy="450273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55270" y="181610"/>
            <a:ext cx="5872480" cy="1143000"/>
          </a:xfrm>
        </p:spPr>
        <p:txBody>
          <a:bodyPr/>
          <a:lstStyle/>
          <a:p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</a:rPr>
              <a:t>示</a:t>
            </a:r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</a:rPr>
              <a:t>例</a:t>
            </a:r>
            <a:endParaRPr lang="zh-CN" altLang="en-US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rcRect l="7858" t="31599" r="1794" b="4426"/>
          <a:stretch>
            <a:fillRect/>
          </a:stretch>
        </p:blipFill>
        <p:spPr>
          <a:xfrm>
            <a:off x="4723765" y="390525"/>
            <a:ext cx="4158615" cy="2114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496912" y="1946293"/>
            <a:ext cx="3467617" cy="2688513"/>
            <a:chOff x="628650" y="2737673"/>
            <a:chExt cx="4456255" cy="3292233"/>
          </a:xfrm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3654" y="2737673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990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1152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02403" y="3785311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3655" y="3784658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6976" y="5195490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938838" y="3539252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Weight: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Value: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3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4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6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Item: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295593" y="627268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Capacity: 4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4053" y="213524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</a:t>
            </a:r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08271" y="2852931"/>
            <a:ext cx="10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ITEMS</a:t>
            </a:r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39387" y="1540961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410663" y="1558587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104186" y="153839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797709" y="1539175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468985" y="1543923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803" y="2906352"/>
            <a:ext cx="473295" cy="43005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326" y="2907484"/>
            <a:ext cx="472049" cy="42892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589" y="2895299"/>
            <a:ext cx="485459" cy="44110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306803" y="5221525"/>
            <a:ext cx="35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400AB"/>
                </a:solidFill>
              </a:rPr>
              <a:t>ITEMS[4] = ITEMS[3] + </a:t>
            </a:r>
            <a:endParaRPr lang="en-US" dirty="0">
              <a:solidFill>
                <a:srgbClr val="B400AB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112" y="2906352"/>
            <a:ext cx="495544" cy="45027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909" y="5072543"/>
            <a:ext cx="473295" cy="43005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133" y="3400235"/>
            <a:ext cx="473295" cy="43005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55270" y="181610"/>
            <a:ext cx="5872480" cy="1143000"/>
          </a:xfrm>
        </p:spPr>
        <p:txBody>
          <a:bodyPr/>
          <a:lstStyle/>
          <a:p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</a:rPr>
              <a:t>示例</a:t>
            </a:r>
            <a:endParaRPr lang="zh-CN" altLang="en-US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rcRect l="7858" t="31599" r="1794" b="4426"/>
          <a:stretch>
            <a:fillRect/>
          </a:stretch>
        </p:blipFill>
        <p:spPr>
          <a:xfrm>
            <a:off x="4723765" y="390525"/>
            <a:ext cx="4158615" cy="2114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496912" y="1946293"/>
            <a:ext cx="3467617" cy="2688513"/>
            <a:chOff x="628650" y="2737673"/>
            <a:chExt cx="4456255" cy="3292233"/>
          </a:xfrm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3654" y="2737673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8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990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1152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02403" y="3785311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3655" y="3784658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2686" y="516945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994718" y="3535442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Weight: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Value: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3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4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6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Item: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025083" y="6294913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Capacity: 4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4053" y="213524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</a:t>
            </a:r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08271" y="2852931"/>
            <a:ext cx="10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ITEMS</a:t>
            </a:r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39387" y="1540961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410663" y="1558587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104186" y="153839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797709" y="1539175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468985" y="1543923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803" y="2906352"/>
            <a:ext cx="473295" cy="43005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326" y="2907484"/>
            <a:ext cx="472049" cy="42892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589" y="2895299"/>
            <a:ext cx="485459" cy="44110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306803" y="5221525"/>
            <a:ext cx="35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400AB"/>
                </a:solidFill>
              </a:rPr>
              <a:t>ITEMS[4] = ITEMS[2] + </a:t>
            </a:r>
            <a:endParaRPr lang="en-US" dirty="0">
              <a:solidFill>
                <a:srgbClr val="B400AB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602" y="5144543"/>
            <a:ext cx="575909" cy="52329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602" y="2950201"/>
            <a:ext cx="472049" cy="42892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756" y="3534657"/>
            <a:ext cx="472049" cy="428924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55270" y="181610"/>
            <a:ext cx="5872480" cy="1143000"/>
          </a:xfrm>
        </p:spPr>
        <p:txBody>
          <a:bodyPr/>
          <a:lstStyle/>
          <a:p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</a:rPr>
              <a:t>示</a:t>
            </a:r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</a:rPr>
              <a:t>例</a:t>
            </a:r>
            <a:endParaRPr lang="zh-CN" altLang="en-US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rcRect l="7858" t="31599" r="1794" b="4426"/>
          <a:stretch>
            <a:fillRect/>
          </a:stretch>
        </p:blipFill>
        <p:spPr>
          <a:xfrm>
            <a:off x="4723765" y="390525"/>
            <a:ext cx="4158615" cy="2114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使用动态规划解决完全背包问题的时间复杂度为</a:t>
            </a:r>
            <a:r>
              <a:rPr lang="zh-CN" altLang="en-US" sz="24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O(nW).</a:t>
            </a:r>
            <a:endParaRPr lang="zh-CN" altLang="en-US" sz="2400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给定 n种物品和承重为 W的背包</a:t>
            </a:r>
            <a:endParaRPr lang="zh-CN" altLang="en-US" sz="2400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使用一维数组的数据结构存储背包价值，通过缩小背包承重构造更小的</a:t>
            </a:r>
            <a:r>
              <a:rPr lang="zh-CN" altLang="en-US" sz="24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完全背包问题</a:t>
            </a:r>
            <a:endParaRPr lang="zh-CN" altLang="en-US" sz="2400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4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</a:rPr>
              <a:t>总结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1" y="133619"/>
            <a:ext cx="1413152" cy="141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050" y="1609090"/>
            <a:ext cx="8229600" cy="4572000"/>
          </a:xfrm>
          <a:solidFill>
            <a:schemeClr val="bg1"/>
          </a:solidFill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完全背包问题（</a:t>
            </a:r>
            <a:r>
              <a:rPr lang="en-US" dirty="0" smtClean="0">
                <a:solidFill>
                  <a:schemeClr val="tx1"/>
                </a:solidFill>
                <a:sym typeface="+mn-ea"/>
              </a:rPr>
              <a:t>Unbounded Knapsack</a:t>
            </a:r>
            <a:r>
              <a:rPr lang="zh-CN" altLang="en-US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）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华文细黑" panose="02010600040101010101" charset="-122"/>
                <a:ea typeface="华文细黑" panose="02010600040101010101" charset="-122"/>
              </a:rPr>
              <a:t>假设所有物品，我们都有</a:t>
            </a:r>
            <a:r>
              <a:rPr lang="zh-CN" altLang="en-US" sz="2000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</a:rPr>
              <a:t>无限份</a:t>
            </a:r>
            <a:endParaRPr lang="zh-CN" altLang="en-US" sz="2000" dirty="0" smtClean="0">
              <a:latin typeface="华文细黑" panose="02010600040101010101" charset="-122"/>
              <a:ea typeface="华文细黑" panose="02010600040101010101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sym typeface="+mn-ea"/>
              </a:rPr>
              <a:t>问如何选择装入背包的物品，使装入背包中的物品的总价值最大？</a:t>
            </a:r>
            <a:endParaRPr lang="en-US" sz="2000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smtClean="0">
                <a:solidFill>
                  <a:schemeClr val="tx1"/>
                </a:solidFill>
              </a:rPr>
              <a:t>0-1</a:t>
            </a:r>
            <a:r>
              <a:rPr lang="zh-CN" altLang="en-US" dirty="0" smtClean="0">
                <a:solidFill>
                  <a:schemeClr val="tx1"/>
                </a:solidFill>
              </a:rPr>
              <a:t>背包问题（</a:t>
            </a:r>
            <a:r>
              <a:rPr lang="en-US" dirty="0" smtClean="0">
                <a:solidFill>
                  <a:schemeClr val="tx1"/>
                </a:solidFill>
              </a:rPr>
              <a:t>0-1 Knapsack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  <a:endParaRPr lang="en-US" dirty="0" smtClean="0">
              <a:solidFill>
                <a:schemeClr val="tx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zh-CN" altLang="en-US" sz="20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假设所有物品，我们都</a:t>
            </a:r>
            <a:r>
              <a:rPr lang="zh-CN" altLang="en-US" sz="2000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只有一份</a:t>
            </a:r>
            <a:endParaRPr lang="en-US" sz="2000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marL="0" lvl="1">
              <a:lnSpc>
                <a:spcPct val="150000"/>
              </a:lnSpc>
            </a:pPr>
            <a:r>
              <a:rPr lang="zh-CN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问如何选择装入背包的物品，使装入背包中的物品的总价值最大？</a:t>
            </a:r>
            <a:endParaRPr lang="en-US" sz="2000" dirty="0" smtClean="0"/>
          </a:p>
          <a:p>
            <a:pPr marL="457200" lvl="1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3016772" y="133350"/>
            <a:ext cx="5649593" cy="1475713"/>
            <a:chOff x="-479811" y="1751737"/>
            <a:chExt cx="9046225" cy="26005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371" y="1998496"/>
              <a:ext cx="938946" cy="93894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00210" y="1998496"/>
              <a:ext cx="815140" cy="8151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Weight: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Value: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75590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3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883508" y="298852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80245" y="367027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20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8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14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71487" y="360276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35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71357" y="366419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13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Item: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402418" y="946862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Capacity: 10</a:t>
            </a:r>
            <a:endParaRPr lang="en-US" sz="2000" dirty="0">
              <a:solidFill>
                <a:srgbClr val="7030A0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9115" y="3564992"/>
            <a:ext cx="575909" cy="5232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108" y="3560547"/>
            <a:ext cx="575909" cy="52329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411" y="3560547"/>
            <a:ext cx="586395" cy="5328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109" y="3560547"/>
            <a:ext cx="586395" cy="53282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735712" y="3499029"/>
            <a:ext cx="350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Total weight: 10</a:t>
            </a:r>
            <a:endParaRPr lang="en-US" dirty="0" smtClean="0">
              <a:solidFill>
                <a:schemeClr val="accent4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Total value: 42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479" y="5915315"/>
            <a:ext cx="575909" cy="52329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563" y="5913324"/>
            <a:ext cx="555837" cy="50505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714" y="5913324"/>
            <a:ext cx="586395" cy="53282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689474" y="5853482"/>
            <a:ext cx="350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Total weight: 9</a:t>
            </a:r>
            <a:endParaRPr lang="en-US" dirty="0" smtClean="0">
              <a:solidFill>
                <a:schemeClr val="accent4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Total value: 35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489079" y="1602129"/>
            <a:ext cx="8333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eft Arrow 3"/>
          <p:cNvSpPr/>
          <p:nvPr/>
        </p:nvSpPr>
        <p:spPr>
          <a:xfrm rot="10800000">
            <a:off x="306705" y="4356100"/>
            <a:ext cx="474345" cy="454660"/>
          </a:xfrm>
          <a:prstGeom prst="leftArrow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5" grpId="1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6" name="Rectangle 4"/>
          <p:cNvSpPr>
            <a:spLocks noChangeArrowheads="1"/>
          </p:cNvSpPr>
          <p:nvPr/>
        </p:nvSpPr>
        <p:spPr bwMode="auto">
          <a:xfrm>
            <a:off x="2259330" y="1770380"/>
            <a:ext cx="5043805" cy="1279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algn="just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输入：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W&gt;0, 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w</a:t>
            </a:r>
            <a:r>
              <a:rPr lang="en-US" altLang="zh-CN" sz="2000" b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&gt;0, v</a:t>
            </a:r>
            <a:r>
              <a:rPr lang="en-US" altLang="zh-CN" sz="20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&gt;0, 1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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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</a:t>
            </a:r>
            <a:endParaRPr lang="en-US" altLang="zh-CN" sz="2000" b="1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marL="533400" indent="-533400" algn="just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输出：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(x</a:t>
            </a:r>
            <a:r>
              <a:rPr lang="en-US" altLang="zh-CN" sz="20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x</a:t>
            </a:r>
            <a:r>
              <a:rPr lang="en-US" altLang="zh-CN" sz="20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…, 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en-US" altLang="zh-CN" sz="2000" b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), x</a:t>
            </a:r>
            <a:r>
              <a:rPr lang="en-US" altLang="zh-CN" sz="20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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{0, 1}, </a:t>
            </a: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满足</a:t>
            </a:r>
            <a:endParaRPr lang="zh-CN" altLang="en-US" sz="2000" b="1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 indent="0" algn="just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  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</a:t>
            </a:r>
            <a:r>
              <a:rPr lang="en-US" altLang="zh-CN" sz="20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1in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w</a:t>
            </a:r>
            <a:r>
              <a:rPr lang="en-US" altLang="zh-CN" sz="20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i 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x</a:t>
            </a:r>
            <a:r>
              <a:rPr lang="en-US" altLang="zh-CN" sz="20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i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W,   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</a:t>
            </a:r>
            <a:r>
              <a:rPr lang="en-US" altLang="zh-CN" sz="20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1in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v</a:t>
            </a:r>
            <a:r>
              <a:rPr lang="en-US" altLang="zh-CN" sz="20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i 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x</a:t>
            </a:r>
            <a:r>
              <a:rPr lang="en-US" altLang="zh-CN" sz="20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i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</a:t>
            </a: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最大</a:t>
            </a:r>
            <a:endParaRPr lang="zh-CN" altLang="en-US" sz="2000" b="1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Symbol" panose="05050102010706020507" pitchFamily="18" charset="2"/>
            </a:endParaRPr>
          </a:p>
        </p:txBody>
      </p:sp>
      <p:sp>
        <p:nvSpPr>
          <p:cNvPr id="719877" name="Text Box 5"/>
          <p:cNvSpPr txBox="1">
            <a:spLocks noChangeArrowheads="1"/>
          </p:cNvSpPr>
          <p:nvPr/>
        </p:nvSpPr>
        <p:spPr bwMode="auto">
          <a:xfrm>
            <a:off x="3933825" y="4411980"/>
            <a:ext cx="2291080" cy="70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</a:t>
            </a:r>
            <a:r>
              <a:rPr lang="en-US" altLang="zh-CN" sz="20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1in 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w</a:t>
            </a:r>
            <a:r>
              <a:rPr lang="en-US" altLang="zh-CN" sz="2000" b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i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x</a:t>
            </a:r>
            <a:r>
              <a:rPr lang="en-US" altLang="zh-CN" sz="2000" b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i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 W </a:t>
            </a:r>
            <a:endParaRPr lang="en-US" altLang="zh-CN" sz="2000" b="1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Symbol" panose="05050102010706020507" pitchFamily="18" charset="2"/>
            </a:endParaRPr>
          </a:p>
          <a:p>
            <a:pPr algn="just">
              <a:defRPr/>
            </a:pP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x</a:t>
            </a:r>
            <a:r>
              <a:rPr lang="en-US" altLang="zh-CN" sz="20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i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{0, 1},  1 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i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</a:t>
            </a:r>
            <a:r>
              <a:rPr lang="en-US" altLang="zh-CN" sz="20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n</a:t>
            </a:r>
            <a:endParaRPr lang="en-US" altLang="zh-CN" sz="2000" b="1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Symbol" panose="05050102010706020507" pitchFamily="18" charset="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30855" y="3317875"/>
            <a:ext cx="34004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defRPr/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  <a:sym typeface="+mn-ea"/>
              </a:rPr>
              <a:t>等价的整数规划问题</a:t>
            </a:r>
            <a:endParaRPr lang="zh-CN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行楷" panose="0201080004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3794125" y="4496435"/>
            <a:ext cx="215900" cy="53784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338830" y="4013200"/>
            <a:ext cx="22904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max </a:t>
            </a:r>
            <a:r>
              <a:rPr lang="en-US" altLang="zh-CN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1 </a:t>
            </a:r>
            <a:r>
              <a:rPr lang="en-US" altLang="zh-CN" b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i</a:t>
            </a:r>
            <a:r>
              <a:rPr lang="en-US" altLang="zh-CN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 n 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v</a:t>
            </a:r>
            <a:r>
              <a:rPr lang="en-US" altLang="zh-CN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i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x</a:t>
            </a:r>
            <a:r>
              <a:rPr lang="en-US" altLang="zh-CN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i</a:t>
            </a: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38830" y="4552950"/>
            <a:ext cx="4787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s.t.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50285" y="288925"/>
            <a:ext cx="277495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0</a:t>
            </a:r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-1</a:t>
            </a:r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背包</a:t>
            </a:r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问题</a:t>
            </a:r>
            <a:endParaRPr lang="zh-CN" altLang="en-US" sz="3600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8160" y="872490"/>
            <a:ext cx="7437755" cy="464693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1" algn="just" eaLnBrk="1" hangingPunct="1">
              <a:lnSpc>
                <a:spcPct val="150000"/>
              </a:lnSpc>
              <a:buClrTx/>
              <a:buSzTx/>
              <a:buChar char="•"/>
              <a:defRPr/>
            </a:pP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</a:rPr>
              <a:t>分析优化解的结构</a:t>
            </a:r>
            <a:endParaRPr lang="zh-CN" altLang="en-US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</a:rPr>
              <a:t>递归地定义最优解的代价</a:t>
            </a:r>
            <a:endParaRPr lang="zh-CN" altLang="en-US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</a:rPr>
              <a:t>自底向上地计算优化解的代价保存之，并获取构造最优解的信息</a:t>
            </a:r>
            <a:endParaRPr lang="zh-CN" altLang="en-US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</a:rPr>
              <a:t>根据构造最优解的信息构造优化解</a:t>
            </a:r>
            <a:r>
              <a:rPr lang="zh-CN" altLang="en-US" sz="3200" b="1" dirty="0">
                <a:solidFill>
                  <a:schemeClr val="tx2"/>
                </a:solidFill>
                <a:latin typeface="+mn-ea"/>
              </a:rPr>
              <a:t> </a:t>
            </a:r>
            <a:endParaRPr lang="en-US" altLang="zh-CN" sz="32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17240" y="167640"/>
            <a:ext cx="2824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使用动态规划</a:t>
            </a:r>
            <a:endParaRPr kumimoji="1" lang="zh-CN" altLang="en-US" sz="3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Left Arrow 3"/>
          <p:cNvSpPr/>
          <p:nvPr/>
        </p:nvSpPr>
        <p:spPr>
          <a:xfrm>
            <a:off x="4706718" y="1028384"/>
            <a:ext cx="902677" cy="454634"/>
          </a:xfrm>
          <a:prstGeom prst="leftArrow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</a:rPr>
              <a:t>优化子结构分析: try 1</a:t>
            </a:r>
            <a:endParaRPr lang="en-US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子问题</a:t>
            </a:r>
            <a:r>
              <a:rPr lang="en-US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: </a:t>
            </a:r>
            <a:endParaRPr lang="en-US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考虑更小的背包</a:t>
            </a:r>
            <a:endParaRPr lang="en-US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pic>
        <p:nvPicPr>
          <p:cNvPr id="12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43934" y="2821926"/>
            <a:ext cx="3088013" cy="3088013"/>
          </a:xfrm>
          <a:prstGeom prst="rect">
            <a:avLst/>
          </a:prstGeom>
        </p:spPr>
      </p:pic>
      <p:pic>
        <p:nvPicPr>
          <p:cNvPr id="13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37178" y="3306607"/>
            <a:ext cx="2090159" cy="2090159"/>
          </a:xfrm>
          <a:prstGeom prst="rect">
            <a:avLst/>
          </a:prstGeom>
        </p:spPr>
      </p:pic>
      <p:pic>
        <p:nvPicPr>
          <p:cNvPr id="14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99769" y="3727043"/>
            <a:ext cx="1277775" cy="1277775"/>
          </a:xfrm>
          <a:prstGeom prst="rect">
            <a:avLst/>
          </a:prstGeom>
        </p:spPr>
      </p:pic>
      <p:sp>
        <p:nvSpPr>
          <p:cNvPr id="15" name="TextBox 7"/>
          <p:cNvSpPr txBox="1"/>
          <p:nvPr/>
        </p:nvSpPr>
        <p:spPr>
          <a:xfrm>
            <a:off x="737639" y="5636608"/>
            <a:ext cx="18020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 smtClean="0">
                <a:latin typeface="华文细黑" panose="02010600040101010101" charset="-122"/>
                <a:ea typeface="华文细黑" panose="02010600040101010101" charset="-122"/>
              </a:rPr>
              <a:t>首先解小背包</a:t>
            </a:r>
            <a:endParaRPr lang="en-US" dirty="0"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3785331" y="5469149"/>
            <a:ext cx="18020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latin typeface="华文细黑" panose="02010600040101010101" charset="-122"/>
                <a:ea typeface="华文细黑" panose="02010600040101010101" charset="-122"/>
              </a:rPr>
              <a:t>然后，解大背包</a:t>
            </a:r>
            <a:endParaRPr lang="zh-CN" altLang="en-US"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6301740" y="5868035"/>
            <a:ext cx="2382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 smtClean="0">
                <a:latin typeface="华文细黑" panose="02010600040101010101" charset="-122"/>
                <a:ea typeface="华文细黑" panose="02010600040101010101" charset="-122"/>
              </a:rPr>
              <a:t>然后，解更大的背包</a:t>
            </a:r>
            <a:endParaRPr lang="zh-CN" altLang="en-US"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8" name="Rectangle 4"/>
          <p:cNvSpPr>
            <a:spLocks noChangeArrowheads="1"/>
          </p:cNvSpPr>
          <p:nvPr/>
        </p:nvSpPr>
        <p:spPr bwMode="auto">
          <a:xfrm>
            <a:off x="228600" y="598640"/>
            <a:ext cx="8197145" cy="5184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533400" indent="-533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kumimoji="1" lang="zh-CN" altLang="en-US" sz="2400" b="1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</a:rPr>
              <a:t>使用动态规划的条件</a:t>
            </a:r>
            <a:endParaRPr lang="zh-CN" altLang="en-US" sz="2400" b="1" dirty="0">
              <a:solidFill>
                <a:schemeClr val="tx2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优化子结构</a:t>
            </a:r>
            <a:endParaRPr lang="zh-CN" altLang="en-US" sz="2400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2" algn="just"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</a:rPr>
              <a:t>当一个问题的优化解包含了子问题的优化解时，我们说这个问题具有优化子结构。</a:t>
            </a:r>
            <a:endParaRPr lang="zh-CN" altLang="en-US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2" algn="just"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</a:rPr>
              <a:t>缩小子问题集合，只需那些优化问题中包含的子问题，降低实现复杂性</a:t>
            </a:r>
            <a:endParaRPr lang="zh-CN" altLang="en-US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2" algn="just"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</a:rPr>
              <a:t>优化子结构使得我们能自下而上地完成求解过程</a:t>
            </a:r>
            <a:endParaRPr lang="zh-CN" altLang="en-US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重叠子问题</a:t>
            </a:r>
            <a:endParaRPr lang="zh-CN" altLang="en-US" sz="2400" b="1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2" algn="just"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</a:rPr>
              <a:t>在问题的求解过程中，很多子问题的解将被多次使用</a:t>
            </a:r>
            <a:endParaRPr lang="zh-CN" altLang="en-US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697350" name="Text Box 6"/>
          <p:cNvSpPr txBox="1">
            <a:spLocks noChangeArrowheads="1"/>
          </p:cNvSpPr>
          <p:nvPr/>
        </p:nvSpPr>
        <p:spPr bwMode="auto">
          <a:xfrm>
            <a:off x="3657600" y="61609"/>
            <a:ext cx="153670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How?</a:t>
            </a:r>
            <a:r>
              <a:rPr lang="en-US" altLang="zh-CN" sz="4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Times New Roman" panose="02020603050405020304" charset="0"/>
                <a:ea typeface="黑体" panose="02010609060101010101" pitchFamily="49" charset="-122"/>
                <a:cs typeface="Times New Roman" panose="02020603050405020304" charset="0"/>
              </a:rPr>
              <a:t> </a:t>
            </a:r>
            <a:endParaRPr lang="en-US" altLang="zh-CN" sz="4400" b="1" dirty="0">
              <a:solidFill>
                <a:srgbClr val="1F497D">
                  <a:lumMod val="60000"/>
                  <a:lumOff val="40000"/>
                </a:srgbClr>
              </a:solidFill>
              <a:latin typeface="Times New Roman" panose="02020603050405020304" charset="0"/>
              <a:ea typeface="黑体" panose="02010609060101010101" pitchFamily="49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7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7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7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7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7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7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7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97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7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7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97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97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97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97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9855"/>
            <a:ext cx="8229600" cy="457200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这种方式失效</a:t>
            </a:r>
            <a:endParaRPr lang="zh-CN" altLang="en-US" dirty="0" smtClean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100" dirty="0" smtClean="0">
                <a:latin typeface="华文细黑" panose="02010600040101010101" charset="-122"/>
                <a:ea typeface="华文细黑" panose="02010600040101010101" charset="-122"/>
              </a:rPr>
              <a:t>每类物品只有一份</a:t>
            </a:r>
            <a:endParaRPr lang="en-US" sz="2100" dirty="0" smtClean="0">
              <a:latin typeface="华文细黑" panose="02010600040101010101" charset="-122"/>
              <a:ea typeface="华文细黑" panose="02010600040101010101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100" dirty="0" smtClean="0">
                <a:latin typeface="华文细黑" panose="02010600040101010101" charset="-122"/>
                <a:ea typeface="华文细黑" panose="02010600040101010101" charset="-122"/>
              </a:rPr>
              <a:t>求解子问题时，我们需要知道哪些物品已经被其子问题用过，哪些没有被用过</a:t>
            </a:r>
            <a:endParaRPr lang="zh-CN" altLang="en-US" sz="2100" dirty="0" smtClean="0">
              <a:latin typeface="华文细黑" panose="02010600040101010101" charset="-122"/>
              <a:ea typeface="华文细黑" panose="02010600040101010101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0064" y="3762111"/>
            <a:ext cx="2498942" cy="2498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8502" y="4340536"/>
            <a:ext cx="1277775" cy="1277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973" y="4842122"/>
            <a:ext cx="709944" cy="645086"/>
          </a:xfrm>
          <a:prstGeom prst="rect">
            <a:avLst/>
          </a:prstGeom>
        </p:spPr>
      </p:pic>
      <p:sp>
        <p:nvSpPr>
          <p:cNvPr id="7" name="Cloud 6"/>
          <p:cNvSpPr/>
          <p:nvPr/>
        </p:nvSpPr>
        <p:spPr>
          <a:xfrm>
            <a:off x="5931535" y="4053840"/>
            <a:ext cx="1926590" cy="1218565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乌龟我已经不能再次被用了</a:t>
            </a:r>
            <a:endParaRPr lang="zh-CN" altLang="en-US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381000" y="-95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</a:rPr>
              <a:t>优化子结构分析: try</a:t>
            </a:r>
            <a:r>
              <a:rPr lang="en-US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ldLvl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7185" y="2164080"/>
            <a:ext cx="1279525" cy="1279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170" y="-38735"/>
            <a:ext cx="8229600" cy="1143000"/>
          </a:xfrm>
        </p:spPr>
        <p:txBody>
          <a:bodyPr/>
          <a:lstStyle/>
          <a:p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优化子结构分析</a:t>
            </a:r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</a:rPr>
              <a:t>: try 2</a:t>
            </a:r>
            <a:endParaRPr lang="zh-CN" altLang="en-US" sz="36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10023"/>
            <a:ext cx="7886700" cy="4351338"/>
          </a:xfrm>
        </p:spPr>
        <p:txBody>
          <a:bodyPr/>
          <a:lstStyle/>
          <a:p>
            <a:r>
              <a:rPr lang="zh-CN" altLang="en-US" sz="24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子问题</a:t>
            </a:r>
            <a:r>
              <a:rPr lang="en-US" sz="24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:</a:t>
            </a:r>
            <a:endParaRPr lang="en-US" sz="2400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有更少物品种类的</a:t>
            </a:r>
            <a:r>
              <a:rPr lang="en-US" sz="2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0-1 </a:t>
            </a:r>
            <a:r>
              <a:rPr lang="zh-CN" altLang="en-US" sz="2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背包问题</a:t>
            </a:r>
            <a:endParaRPr lang="zh-CN" altLang="en-US" sz="2000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810895" y="2391410"/>
            <a:ext cx="2224405" cy="3797300"/>
            <a:chOff x="-406840" y="3611210"/>
            <a:chExt cx="3928489" cy="4965168"/>
          </a:xfrm>
        </p:grpSpPr>
        <p:sp>
          <p:nvSpPr>
            <p:cNvPr id="4" name="Cloud 3"/>
            <p:cNvSpPr/>
            <p:nvPr/>
          </p:nvSpPr>
          <p:spPr>
            <a:xfrm rot="324968">
              <a:off x="-406840" y="6562822"/>
              <a:ext cx="3928489" cy="2013556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3804" y="6979882"/>
              <a:ext cx="670682" cy="67068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6265" y="7254199"/>
              <a:ext cx="480923" cy="4809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680" y="6958991"/>
              <a:ext cx="770671" cy="770671"/>
            </a:xfrm>
            <a:prstGeom prst="rect">
              <a:avLst/>
            </a:prstGeom>
          </p:spPr>
        </p:pic>
        <p:sp>
          <p:nvSpPr>
            <p:cNvPr id="10" name="Cloud 9"/>
            <p:cNvSpPr/>
            <p:nvPr/>
          </p:nvSpPr>
          <p:spPr>
            <a:xfrm rot="324968">
              <a:off x="69127" y="5135033"/>
              <a:ext cx="2324261" cy="1406381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0585" y="5467306"/>
              <a:ext cx="670682" cy="67068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466" y="5470721"/>
              <a:ext cx="480923" cy="480922"/>
            </a:xfrm>
            <a:prstGeom prst="rect">
              <a:avLst/>
            </a:prstGeom>
          </p:spPr>
        </p:pic>
        <p:sp>
          <p:nvSpPr>
            <p:cNvPr id="16" name="Cloud 15"/>
            <p:cNvSpPr/>
            <p:nvPr/>
          </p:nvSpPr>
          <p:spPr>
            <a:xfrm rot="324968">
              <a:off x="552794" y="3611210"/>
              <a:ext cx="1494477" cy="1220726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9171" y="3962149"/>
              <a:ext cx="480922" cy="480922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6710" y="2085975"/>
            <a:ext cx="1882140" cy="18821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2847" y="2512797"/>
            <a:ext cx="821367" cy="82136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01795" y="1795780"/>
            <a:ext cx="2546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华文细黑" panose="02010600040101010101" charset="-122"/>
                <a:ea typeface="华文细黑" panose="02010600040101010101" charset="-122"/>
              </a:rPr>
              <a:t>逐渐增加背包的承重</a:t>
            </a:r>
            <a:endParaRPr lang="zh-CN" altLang="en-US" dirty="0" smtClean="0"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05835" y="4455160"/>
            <a:ext cx="44240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因此，不同于完全背包问题，</a:t>
            </a:r>
            <a:r>
              <a:rPr lang="en-US" altLang="zh-CN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0-1</a:t>
            </a:r>
            <a:r>
              <a:rPr lang="zh-CN" altLang="en-US" sz="20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背包问题，需要二维矩阵数据结构</a:t>
            </a:r>
            <a:endParaRPr lang="zh-CN" altLang="en-US" sz="2000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1044000" y="2124000"/>
            <a:ext cx="7091045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775335" y="2164080"/>
            <a:ext cx="0" cy="441706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/>
          <p:cNvSpPr txBox="1"/>
          <p:nvPr/>
        </p:nvSpPr>
        <p:spPr>
          <a:xfrm>
            <a:off x="352425" y="2593975"/>
            <a:ext cx="44958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latin typeface="华文细黑" panose="02010600040101010101" charset="-122"/>
                <a:ea typeface="华文细黑" panose="02010600040101010101" charset="-122"/>
              </a:rPr>
              <a:t>逐</a:t>
            </a:r>
            <a:endParaRPr lang="zh-CN" altLang="en-US" dirty="0" smtClean="0">
              <a:latin typeface="华文细黑" panose="02010600040101010101" charset="-122"/>
              <a:ea typeface="华文细黑" panose="02010600040101010101" charset="-122"/>
            </a:endParaRPr>
          </a:p>
          <a:p>
            <a:r>
              <a:rPr lang="zh-CN" altLang="en-US" dirty="0" smtClean="0">
                <a:latin typeface="华文细黑" panose="02010600040101010101" charset="-122"/>
                <a:ea typeface="华文细黑" panose="02010600040101010101" charset="-122"/>
              </a:rPr>
              <a:t>渐</a:t>
            </a:r>
            <a:endParaRPr lang="zh-CN" altLang="en-US" dirty="0" smtClean="0">
              <a:latin typeface="华文细黑" panose="02010600040101010101" charset="-122"/>
              <a:ea typeface="华文细黑" panose="02010600040101010101" charset="-122"/>
            </a:endParaRPr>
          </a:p>
          <a:p>
            <a:r>
              <a:rPr lang="zh-CN" altLang="en-US" dirty="0" smtClean="0">
                <a:latin typeface="华文细黑" panose="02010600040101010101" charset="-122"/>
                <a:ea typeface="华文细黑" panose="02010600040101010101" charset="-122"/>
              </a:rPr>
              <a:t>增</a:t>
            </a:r>
            <a:endParaRPr lang="zh-CN" altLang="en-US" dirty="0" smtClean="0">
              <a:latin typeface="华文细黑" panose="02010600040101010101" charset="-122"/>
              <a:ea typeface="华文细黑" panose="02010600040101010101" charset="-122"/>
            </a:endParaRPr>
          </a:p>
          <a:p>
            <a:r>
              <a:rPr lang="zh-CN" altLang="en-US" dirty="0" smtClean="0">
                <a:latin typeface="华文细黑" panose="02010600040101010101" charset="-122"/>
                <a:ea typeface="华文细黑" panose="02010600040101010101" charset="-122"/>
              </a:rPr>
              <a:t>加</a:t>
            </a:r>
            <a:endParaRPr lang="zh-CN" altLang="en-US" dirty="0" smtClean="0">
              <a:latin typeface="华文细黑" panose="02010600040101010101" charset="-122"/>
              <a:ea typeface="华文细黑" panose="02010600040101010101" charset="-122"/>
            </a:endParaRPr>
          </a:p>
          <a:p>
            <a:r>
              <a:rPr lang="zh-CN" altLang="en-US" dirty="0" smtClean="0">
                <a:latin typeface="华文细黑" panose="02010600040101010101" charset="-122"/>
                <a:ea typeface="华文细黑" panose="02010600040101010101" charset="-122"/>
              </a:rPr>
              <a:t>可</a:t>
            </a:r>
            <a:endParaRPr lang="zh-CN" altLang="en-US" dirty="0" smtClean="0">
              <a:latin typeface="华文细黑" panose="02010600040101010101" charset="-122"/>
              <a:ea typeface="华文细黑" panose="02010600040101010101" charset="-122"/>
            </a:endParaRPr>
          </a:p>
          <a:p>
            <a:r>
              <a:rPr lang="zh-CN" altLang="en-US" dirty="0" smtClean="0">
                <a:latin typeface="华文细黑" panose="02010600040101010101" charset="-122"/>
                <a:ea typeface="华文细黑" panose="02010600040101010101" charset="-122"/>
              </a:rPr>
              <a:t>选</a:t>
            </a:r>
            <a:endParaRPr lang="zh-CN" altLang="en-US" dirty="0" smtClean="0">
              <a:latin typeface="华文细黑" panose="02010600040101010101" charset="-122"/>
              <a:ea typeface="华文细黑" panose="02010600040101010101" charset="-122"/>
            </a:endParaRPr>
          </a:p>
          <a:p>
            <a:r>
              <a:rPr lang="zh-CN" altLang="en-US" dirty="0" smtClean="0">
                <a:latin typeface="华文细黑" panose="02010600040101010101" charset="-122"/>
                <a:ea typeface="华文细黑" panose="02010600040101010101" charset="-122"/>
              </a:rPr>
              <a:t>物</a:t>
            </a:r>
            <a:endParaRPr lang="zh-CN" altLang="en-US" dirty="0" smtClean="0">
              <a:latin typeface="华文细黑" panose="02010600040101010101" charset="-122"/>
              <a:ea typeface="华文细黑" panose="02010600040101010101" charset="-122"/>
            </a:endParaRPr>
          </a:p>
          <a:p>
            <a:r>
              <a:rPr lang="zh-CN" altLang="en-US" dirty="0" smtClean="0">
                <a:latin typeface="华文细黑" panose="02010600040101010101" charset="-122"/>
                <a:ea typeface="华文细黑" panose="02010600040101010101" charset="-122"/>
              </a:rPr>
              <a:t>品</a:t>
            </a:r>
            <a:endParaRPr lang="zh-CN" altLang="en-US" dirty="0" smtClean="0">
              <a:latin typeface="华文细黑" panose="02010600040101010101" charset="-122"/>
              <a:ea typeface="华文细黑" panose="02010600040101010101" charset="-122"/>
            </a:endParaRPr>
          </a:p>
          <a:p>
            <a:r>
              <a:rPr lang="zh-CN" altLang="en-US" dirty="0" smtClean="0">
                <a:latin typeface="华文细黑" panose="02010600040101010101" charset="-122"/>
                <a:ea typeface="华文细黑" panose="02010600040101010101" charset="-122"/>
              </a:rPr>
              <a:t>的</a:t>
            </a:r>
            <a:endParaRPr lang="zh-CN" altLang="en-US" dirty="0" smtClean="0">
              <a:latin typeface="华文细黑" panose="02010600040101010101" charset="-122"/>
              <a:ea typeface="华文细黑" panose="02010600040101010101" charset="-122"/>
            </a:endParaRPr>
          </a:p>
          <a:p>
            <a:r>
              <a:rPr lang="zh-CN" altLang="en-US" dirty="0" smtClean="0">
                <a:latin typeface="华文细黑" panose="02010600040101010101" charset="-122"/>
                <a:ea typeface="华文细黑" panose="02010600040101010101" charset="-122"/>
              </a:rPr>
              <a:t>种</a:t>
            </a:r>
            <a:endParaRPr lang="zh-CN" altLang="en-US" dirty="0" smtClean="0">
              <a:latin typeface="华文细黑" panose="02010600040101010101" charset="-122"/>
              <a:ea typeface="华文细黑" panose="02010600040101010101" charset="-122"/>
            </a:endParaRPr>
          </a:p>
          <a:p>
            <a:r>
              <a:rPr lang="zh-CN" altLang="en-US" dirty="0" smtClean="0">
                <a:latin typeface="华文细黑" panose="02010600040101010101" charset="-122"/>
                <a:ea typeface="华文细黑" panose="02010600040101010101" charset="-122"/>
              </a:rPr>
              <a:t>类</a:t>
            </a:r>
            <a:endParaRPr lang="zh-CN" altLang="en-US" dirty="0" smtClean="0">
              <a:latin typeface="华文细黑" panose="02010600040101010101" charset="-122"/>
              <a:ea typeface="华文细黑" panose="02010600040101010101" charset="-122"/>
            </a:endParaRPr>
          </a:p>
          <a:p>
            <a:endParaRPr lang="zh-CN" altLang="en-US" dirty="0" smtClean="0"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4" grpId="0"/>
      <p:bldP spid="14" grpId="1"/>
      <p:bldP spid="28" grpId="0"/>
      <p:bldP spid="28" grpId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二维矩阵数据结构包括</a:t>
            </a:r>
            <a:r>
              <a:rPr lang="en-US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 </a:t>
            </a:r>
            <a:r>
              <a:rPr lang="zh-CN" altLang="en-US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和</a:t>
            </a:r>
            <a:r>
              <a:rPr lang="en-US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j </a:t>
            </a:r>
            <a:r>
              <a:rPr lang="zh-CN" altLang="en-US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两个维度</a:t>
            </a:r>
            <a:endParaRPr lang="zh-CN" altLang="en-US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4" name="Cloud 3"/>
          <p:cNvSpPr/>
          <p:nvPr/>
        </p:nvSpPr>
        <p:spPr>
          <a:xfrm rot="324968">
            <a:off x="1088687" y="3166544"/>
            <a:ext cx="3928489" cy="201355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2113" y="2636659"/>
            <a:ext cx="2668017" cy="26680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219" y="4074340"/>
            <a:ext cx="670682" cy="6706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505" y="3750475"/>
            <a:ext cx="544059" cy="5440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554" y="3489746"/>
            <a:ext cx="480922" cy="4809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54420" y="5226685"/>
            <a:ext cx="22821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zh-CN" altLang="en-US" sz="200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：承重为</a:t>
            </a:r>
            <a:r>
              <a:rPr lang="en-US" altLang="zh-CN" sz="200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zh-CN" altLang="en-US" sz="200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的背包</a:t>
            </a:r>
            <a:endParaRPr lang="zh-CN" altLang="en-US" sz="200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749" y="3356685"/>
            <a:ext cx="770672" cy="7706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562" y="4085019"/>
            <a:ext cx="788677" cy="7886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12975" y="5226685"/>
            <a:ext cx="19323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j </a:t>
            </a:r>
            <a:r>
              <a:rPr lang="zh-CN" altLang="en-US" sz="2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：前</a:t>
            </a:r>
            <a:r>
              <a:rPr lang="en-US" altLang="zh-CN" sz="2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r>
              <a:rPr lang="zh-CN" altLang="en-US" sz="2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个物品</a:t>
            </a:r>
            <a:endParaRPr lang="zh-CN" altLang="en-US" sz="2000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1000" y="128905"/>
            <a:ext cx="8229600" cy="1143000"/>
          </a:xfrm>
        </p:spPr>
        <p:txBody>
          <a:bodyPr/>
          <a:p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优化子结构分析</a:t>
            </a:r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</a:rPr>
              <a:t>: try 2</a:t>
            </a:r>
            <a:endParaRPr lang="zh-CN" altLang="en-US" sz="36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9" grpId="0"/>
      <p:bldP spid="1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89"/>
            <a:ext cx="7886700" cy="1325563"/>
          </a:xfrm>
        </p:spPr>
        <p:txBody>
          <a:bodyPr/>
          <a:lstStyle/>
          <a:p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</a:rPr>
              <a:t>两种</a:t>
            </a:r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</a:rPr>
              <a:t>情况</a:t>
            </a:r>
            <a:endParaRPr lang="zh-CN" altLang="en-US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" y="1413510"/>
            <a:ext cx="9041130" cy="13042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Case 1</a:t>
            </a:r>
            <a:r>
              <a:rPr lang="en-US" sz="2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:  </a:t>
            </a:r>
            <a:r>
              <a:rPr lang="zh-CN" altLang="en-US" sz="2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前</a:t>
            </a:r>
            <a:r>
              <a:rPr lang="en-US" sz="2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j</a:t>
            </a:r>
            <a:r>
              <a:rPr lang="zh-CN" altLang="en-US" sz="2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个物品的子问题的最优解，不包含第</a:t>
            </a:r>
            <a:r>
              <a:rPr lang="en-US" altLang="zh-CN" sz="2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r>
              <a:rPr lang="zh-CN" altLang="en-US" sz="2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个物品</a:t>
            </a:r>
            <a:r>
              <a:rPr lang="en-US" sz="2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endParaRPr lang="en-US" sz="2000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Case 2</a:t>
            </a:r>
            <a:r>
              <a:rPr lang="en-US" sz="2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:  </a:t>
            </a:r>
            <a:r>
              <a:rPr lang="zh-CN" altLang="en-US" sz="2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前</a:t>
            </a:r>
            <a:r>
              <a:rPr lang="en-US" sz="2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 j</a:t>
            </a:r>
            <a:r>
              <a:rPr lang="zh-CN" altLang="en-US" sz="2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个物品的子问题的最优解，包含了第</a:t>
            </a:r>
            <a:r>
              <a:rPr lang="en-US" altLang="zh-CN" sz="2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j</a:t>
            </a:r>
            <a:r>
              <a:rPr lang="zh-CN" altLang="en-US" sz="2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个物品</a:t>
            </a:r>
            <a:endParaRPr lang="en-US" sz="2800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endParaRPr lang="en-US" sz="2800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5931" y="133061"/>
            <a:ext cx="916126" cy="916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24709" y="486215"/>
            <a:ext cx="99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item j</a:t>
            </a:r>
            <a:endParaRPr lang="en-US" dirty="0"/>
          </a:p>
        </p:txBody>
      </p:sp>
      <p:sp>
        <p:nvSpPr>
          <p:cNvPr id="4" name="Cloud 3"/>
          <p:cNvSpPr/>
          <p:nvPr/>
        </p:nvSpPr>
        <p:spPr>
          <a:xfrm rot="324968">
            <a:off x="1088687" y="3166544"/>
            <a:ext cx="3928489" cy="201355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113" y="2636659"/>
            <a:ext cx="2668017" cy="2668017"/>
          </a:xfrm>
          <a:prstGeom prst="rect">
            <a:avLst/>
          </a:prstGeom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3219" y="4074340"/>
            <a:ext cx="670682" cy="670682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505" y="3750475"/>
            <a:ext cx="544059" cy="544059"/>
          </a:xfrm>
          <a:prstGeom prst="rect">
            <a:avLst/>
          </a:prstGeom>
        </p:spPr>
      </p:pic>
      <p:pic>
        <p:nvPicPr>
          <p:cNvPr id="10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554" y="3489746"/>
            <a:ext cx="480922" cy="480922"/>
          </a:xfrm>
          <a:prstGeom prst="rect">
            <a:avLst/>
          </a:prstGeom>
        </p:spPr>
      </p:pic>
      <p:sp>
        <p:nvSpPr>
          <p:cNvPr id="11" name="TextBox 8"/>
          <p:cNvSpPr txBox="1"/>
          <p:nvPr/>
        </p:nvSpPr>
        <p:spPr>
          <a:xfrm>
            <a:off x="6103620" y="5226685"/>
            <a:ext cx="22821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smtClean="0">
                <a:solidFill>
                  <a:schemeClr val="tx1"/>
                </a:solidFill>
              </a:rPr>
              <a:t>承重为</a:t>
            </a:r>
            <a:r>
              <a:rPr lang="en-US" altLang="zh-CN" sz="2000" smtClean="0">
                <a:solidFill>
                  <a:schemeClr val="tx1"/>
                </a:solidFill>
              </a:rPr>
              <a:t>x</a:t>
            </a:r>
            <a:r>
              <a:rPr lang="zh-CN" altLang="en-US" sz="2000" smtClean="0">
                <a:solidFill>
                  <a:schemeClr val="tx1"/>
                </a:solidFill>
              </a:rPr>
              <a:t>的背包</a:t>
            </a:r>
            <a:endParaRPr lang="zh-CN" altLang="en-US" sz="2000" smtClean="0">
              <a:solidFill>
                <a:schemeClr val="tx1"/>
              </a:solidFill>
            </a:endParaRPr>
          </a:p>
        </p:txBody>
      </p:sp>
      <p:pic>
        <p:nvPicPr>
          <p:cNvPr id="12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749" y="3356685"/>
            <a:ext cx="770672" cy="770672"/>
          </a:xfrm>
          <a:prstGeom prst="rect">
            <a:avLst/>
          </a:prstGeom>
        </p:spPr>
      </p:pic>
      <p:pic>
        <p:nvPicPr>
          <p:cNvPr id="13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562" y="4085019"/>
            <a:ext cx="788677" cy="788677"/>
          </a:xfrm>
          <a:prstGeom prst="rect">
            <a:avLst/>
          </a:prstGeom>
        </p:spPr>
      </p:pic>
      <p:sp>
        <p:nvSpPr>
          <p:cNvPr id="14" name="TextBox 11"/>
          <p:cNvSpPr txBox="1"/>
          <p:nvPr/>
        </p:nvSpPr>
        <p:spPr>
          <a:xfrm>
            <a:off x="2519045" y="5226685"/>
            <a:ext cx="17538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前</a:t>
            </a:r>
            <a:r>
              <a:rPr lang="en-US" altLang="zh-CN" sz="2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r>
              <a:rPr lang="zh-CN" altLang="en-US" sz="2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个物品</a:t>
            </a:r>
            <a:endParaRPr lang="zh-CN" altLang="en-US" sz="2000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ldLvl="0" animBg="1"/>
      <p:bldP spid="11" grpId="0"/>
      <p:bldP spid="1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4610" y="4493641"/>
            <a:ext cx="1579589" cy="1579589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 rot="324968">
            <a:off x="398780" y="1603375"/>
            <a:ext cx="3164840" cy="195707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89"/>
            <a:ext cx="7886700" cy="1325563"/>
          </a:xfrm>
        </p:spPr>
        <p:txBody>
          <a:bodyPr/>
          <a:lstStyle/>
          <a:p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</a:rPr>
              <a:t>两种情况</a:t>
            </a:r>
            <a:endParaRPr lang="zh-CN" altLang="en-US" sz="36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202" y="1019509"/>
            <a:ext cx="8584798" cy="4351338"/>
          </a:xfrm>
        </p:spPr>
        <p:txBody>
          <a:bodyPr/>
          <a:lstStyle/>
          <a:p>
            <a:r>
              <a:rPr lang="en-US" sz="2000" b="1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Case 1</a:t>
            </a:r>
            <a:r>
              <a:rPr lang="en-US" sz="2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:  </a:t>
            </a:r>
            <a:r>
              <a:rPr lang="zh-CN" altLang="en-US" sz="2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前</a:t>
            </a:r>
            <a:r>
              <a:rPr lang="en-US" sz="2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 j</a:t>
            </a:r>
            <a:r>
              <a:rPr lang="zh-CN" altLang="en-US" sz="2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个物品的子问题的最优解，不包含第</a:t>
            </a:r>
            <a:r>
              <a:rPr lang="en-US" altLang="zh-CN" sz="2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j</a:t>
            </a:r>
            <a:r>
              <a:rPr lang="zh-CN" altLang="en-US" sz="2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个物品</a:t>
            </a:r>
            <a:endParaRPr lang="zh-CN" altLang="en-US" sz="2000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  <a:p>
            <a:endParaRPr lang="zh-CN" altLang="en-US" sz="2400" dirty="0" smtClean="0">
              <a:solidFill>
                <a:schemeClr val="accent1"/>
              </a:solidFill>
              <a:sym typeface="+mn-ea"/>
            </a:endParaRPr>
          </a:p>
          <a:p>
            <a:endParaRPr lang="zh-CN" altLang="en-US" sz="2400" dirty="0" smtClean="0">
              <a:solidFill>
                <a:schemeClr val="accent1"/>
              </a:solidFill>
              <a:sym typeface="+mn-ea"/>
            </a:endParaRPr>
          </a:p>
          <a:p>
            <a:endParaRPr lang="zh-CN" altLang="en-US" sz="2400" dirty="0" smtClean="0">
              <a:solidFill>
                <a:schemeClr val="accent1"/>
              </a:solidFill>
              <a:sym typeface="+mn-ea"/>
            </a:endParaRPr>
          </a:p>
          <a:p>
            <a:endParaRPr lang="zh-CN" altLang="en-US" sz="2400" dirty="0" smtClean="0">
              <a:solidFill>
                <a:schemeClr val="accent1"/>
              </a:solidFill>
              <a:sym typeface="+mn-ea"/>
            </a:endParaRPr>
          </a:p>
          <a:p>
            <a:endParaRPr lang="zh-CN" altLang="en-US" sz="2400" dirty="0" smtClean="0">
              <a:solidFill>
                <a:schemeClr val="accent1"/>
              </a:solidFill>
              <a:sym typeface="+mn-ea"/>
            </a:endParaRPr>
          </a:p>
          <a:p>
            <a:endParaRPr lang="en-US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zh-CN" altLang="en-US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可以得到</a:t>
            </a:r>
            <a:r>
              <a:rPr lang="zh-CN" altLang="en-US" sz="18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背包承重为</a:t>
            </a:r>
            <a:r>
              <a:rPr lang="en-US" sz="18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x</a:t>
            </a:r>
            <a:r>
              <a:rPr lang="zh-CN" altLang="en-US" sz="18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，考虑前</a:t>
            </a:r>
            <a:r>
              <a:rPr lang="en-US" sz="18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j</a:t>
            </a:r>
            <a:r>
              <a:rPr lang="en-US" sz="18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 -1</a:t>
            </a:r>
            <a:r>
              <a:rPr lang="zh-CN" altLang="en-US" sz="18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个物品的</a:t>
            </a:r>
            <a:r>
              <a:rPr lang="en-US" altLang="zh-CN" sz="18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0-1</a:t>
            </a:r>
            <a:r>
              <a:rPr lang="zh-CN" altLang="en-US" sz="18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背包问题</a:t>
            </a:r>
            <a:endParaRPr lang="zh-CN" altLang="en-US" sz="1800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4849" y="1711929"/>
            <a:ext cx="1510061" cy="15100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931" y="133061"/>
            <a:ext cx="916126" cy="9161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63" y="2409825"/>
            <a:ext cx="670682" cy="670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549" y="2085960"/>
            <a:ext cx="544059" cy="5440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598" y="1825231"/>
            <a:ext cx="480922" cy="48092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763770" y="2333056"/>
            <a:ext cx="582960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79185" y="3168015"/>
            <a:ext cx="206375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背包承重为</a:t>
            </a:r>
            <a:r>
              <a:rPr lang="en-US" sz="14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zh-CN" altLang="en-US" sz="14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，前</a:t>
            </a:r>
            <a:r>
              <a:rPr lang="en-US" sz="14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r>
              <a:rPr lang="en-US" sz="14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zh-CN" altLang="en-US" sz="14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个物品</a:t>
            </a:r>
            <a:r>
              <a:rPr lang="zh-CN" altLang="en-US" sz="14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的</a:t>
            </a:r>
            <a:r>
              <a:rPr lang="en-US" altLang="zh-CN" sz="14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0-1</a:t>
            </a:r>
            <a:r>
              <a:rPr lang="zh-CN" altLang="en-US" sz="14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背包问题</a:t>
            </a:r>
            <a:r>
              <a:rPr lang="en-US" altLang="zh-CN" sz="14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,</a:t>
            </a:r>
            <a:r>
              <a:rPr lang="zh-CN" altLang="en-US" sz="14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最大价值为</a:t>
            </a:r>
            <a:r>
              <a:rPr lang="en-US" altLang="zh-CN" sz="14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V</a:t>
            </a:r>
            <a:endParaRPr lang="en-US" altLang="zh-CN" sz="1400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5861872" y="5021432"/>
            <a:ext cx="565377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24709" y="486215"/>
            <a:ext cx="99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item j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93" y="1692170"/>
            <a:ext cx="770672" cy="7706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606" y="2420504"/>
            <a:ext cx="788677" cy="788677"/>
          </a:xfrm>
          <a:prstGeom prst="rect">
            <a:avLst/>
          </a:prstGeom>
        </p:spPr>
      </p:pic>
      <p:sp>
        <p:nvSpPr>
          <p:cNvPr id="29" name="Cloud 28"/>
          <p:cNvSpPr/>
          <p:nvPr/>
        </p:nvSpPr>
        <p:spPr>
          <a:xfrm rot="324968">
            <a:off x="660400" y="4614545"/>
            <a:ext cx="2642235" cy="179451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261" y="5395498"/>
            <a:ext cx="544059" cy="5440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916" y="4824946"/>
            <a:ext cx="480922" cy="48092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052" y="4749070"/>
            <a:ext cx="770672" cy="77067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969" y="5305137"/>
            <a:ext cx="788677" cy="78867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937" y="2104624"/>
            <a:ext cx="480922" cy="48092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7618" y="2671176"/>
            <a:ext cx="788677" cy="78867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776" y="4890705"/>
            <a:ext cx="480922" cy="48092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497" y="5332162"/>
            <a:ext cx="788677" cy="7886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747" y="2254808"/>
            <a:ext cx="770672" cy="7706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469" y="4970076"/>
            <a:ext cx="770672" cy="77067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133234" y="6413584"/>
            <a:ext cx="1680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前</a:t>
            </a:r>
            <a:r>
              <a:rPr lang="en-US" altLang="zh-CN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j-1</a:t>
            </a:r>
            <a:r>
              <a:rPr lang="zh-CN" altLang="en-US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个物品</a:t>
            </a:r>
            <a:endParaRPr lang="zh-CN" altLang="en-US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1311910" y="3506470"/>
            <a:ext cx="1485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前</a:t>
            </a:r>
            <a:r>
              <a:rPr lang="en-US" altLang="zh-CN" sz="2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r>
              <a:rPr lang="zh-CN" altLang="en-US" sz="2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个物品</a:t>
            </a:r>
            <a:endParaRPr lang="zh-CN" altLang="en-US" sz="2000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11" name="TextBox 13"/>
          <p:cNvSpPr txBox="1"/>
          <p:nvPr/>
        </p:nvSpPr>
        <p:spPr>
          <a:xfrm>
            <a:off x="6275070" y="6094095"/>
            <a:ext cx="193103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背包承重为</a:t>
            </a:r>
            <a:r>
              <a:rPr lang="en-US" sz="14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</a:t>
            </a:r>
            <a:r>
              <a:rPr lang="zh-CN" altLang="en-US" sz="14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，前</a:t>
            </a:r>
            <a:r>
              <a:rPr lang="en-US" sz="14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r>
              <a:rPr lang="en-US" sz="14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-1</a:t>
            </a:r>
            <a:r>
              <a:rPr lang="zh-CN" altLang="en-US" sz="14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个物品</a:t>
            </a:r>
            <a:r>
              <a:rPr lang="zh-CN" altLang="en-US" sz="14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的</a:t>
            </a:r>
            <a:r>
              <a:rPr lang="en-US" altLang="zh-CN" sz="14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0-1</a:t>
            </a:r>
            <a:r>
              <a:rPr lang="zh-CN" altLang="en-US" sz="14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背包问题</a:t>
            </a:r>
            <a:r>
              <a:rPr lang="en-US" altLang="zh-CN" sz="14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,</a:t>
            </a:r>
            <a:r>
              <a:rPr lang="zh-CN" altLang="en-US" sz="14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最大价值为</a:t>
            </a:r>
            <a:r>
              <a:rPr lang="en-US" altLang="zh-CN" sz="14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V</a:t>
            </a:r>
            <a:endParaRPr lang="en-US" altLang="zh-CN" sz="1400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algn="r">
              <a:defRPr/>
            </a:pPr>
            <a:r>
              <a:rPr lang="en-US" altLang="zh-CN"/>
              <a:t>©</a:t>
            </a:r>
            <a:r>
              <a:rPr lang="en-US" altLang="zh-CN">
                <a:latin typeface="华文新魏" panose="02010800040101010101" pitchFamily="2" charset="-122"/>
              </a:rPr>
              <a:t>DKE-LAB(2009)</a:t>
            </a:r>
            <a:endParaRPr lang="en-US" altLang="zh-CN">
              <a:latin typeface="华文新魏" panose="02010800040101010101" pitchFamily="2" charset="-122"/>
            </a:endParaRPr>
          </a:p>
        </p:txBody>
      </p:sp>
      <p:sp>
        <p:nvSpPr>
          <p:cNvPr id="718853" name="Text Box 5"/>
          <p:cNvSpPr txBox="1">
            <a:spLocks noChangeArrowheads="1"/>
          </p:cNvSpPr>
          <p:nvPr/>
        </p:nvSpPr>
        <p:spPr bwMode="auto">
          <a:xfrm>
            <a:off x="2925763" y="393065"/>
            <a:ext cx="390207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优化解结构的</a:t>
            </a:r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分析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718854" name="Text Box 6"/>
          <p:cNvSpPr txBox="1">
            <a:spLocks noChangeArrowheads="1"/>
          </p:cNvSpPr>
          <p:nvPr/>
        </p:nvSpPr>
        <p:spPr bwMode="auto">
          <a:xfrm>
            <a:off x="274003" y="1537018"/>
            <a:ext cx="8596312" cy="181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定理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(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优化子结构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 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如果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(y</a:t>
            </a:r>
            <a:r>
              <a:rPr lang="en-US" altLang="zh-CN" sz="28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y</a:t>
            </a:r>
            <a:r>
              <a:rPr lang="en-US" altLang="zh-CN" sz="28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…, </a:t>
            </a:r>
            <a:r>
              <a:rPr lang="en-US" altLang="zh-CN" sz="28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sz="2800" b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0-1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背包问题的优化解，则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(y</a:t>
            </a:r>
            <a:r>
              <a:rPr lang="en-US" altLang="zh-CN" sz="28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…, </a:t>
            </a:r>
            <a:r>
              <a:rPr lang="en-US" altLang="zh-CN" sz="28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sz="2800" b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n-1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是如下子问题的优化解：</a:t>
            </a:r>
            <a:endParaRPr lang="zh-CN" alt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>
              <a:defRPr/>
            </a:pPr>
            <a:endParaRPr lang="zh-CN" alt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718855" name="Text Box 7"/>
          <p:cNvSpPr txBox="1">
            <a:spLocks noChangeArrowheads="1"/>
          </p:cNvSpPr>
          <p:nvPr/>
        </p:nvSpPr>
        <p:spPr bwMode="auto">
          <a:xfrm>
            <a:off x="2479040" y="2962910"/>
            <a:ext cx="5644515" cy="150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     max </a:t>
            </a:r>
            <a:r>
              <a:rPr lang="en-US" altLang="zh-CN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</a:t>
            </a:r>
            <a:r>
              <a:rPr lang="en-US" altLang="zh-CN" sz="28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1 </a:t>
            </a:r>
            <a:r>
              <a:rPr lang="en-US" altLang="zh-CN" sz="2800" b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i</a:t>
            </a:r>
            <a:r>
              <a:rPr lang="en-US" altLang="zh-CN" sz="28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 n-1 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v</a:t>
            </a:r>
            <a:r>
              <a:rPr lang="en-US" altLang="zh-CN" sz="28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i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x</a:t>
            </a:r>
            <a:r>
              <a:rPr lang="en-US" altLang="zh-CN" sz="28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i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</a:t>
            </a:r>
            <a:endParaRPr lang="en-US" altLang="zh-CN" sz="2800" b="1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Symbol" panose="05050102010706020507" pitchFamily="18" charset="2"/>
            </a:endParaRPr>
          </a:p>
          <a:p>
            <a:pPr algn="l">
              <a:defRPr/>
            </a:pPr>
            <a:r>
              <a:rPr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    </a:t>
            </a:r>
            <a:r>
              <a:rPr lang="en-US" altLang="zh-CN" sz="28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1in-1 </a:t>
            </a:r>
            <a:r>
              <a:rPr lang="en-US" altLang="zh-CN" sz="28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w</a:t>
            </a:r>
            <a:r>
              <a:rPr lang="en-US" altLang="zh-CN" sz="2800" b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i</a:t>
            </a:r>
            <a:r>
              <a:rPr lang="en-US" altLang="zh-CN" sz="28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x</a:t>
            </a:r>
            <a:r>
              <a:rPr lang="en-US" altLang="zh-CN" sz="2800" b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i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 W– w</a:t>
            </a:r>
            <a:r>
              <a:rPr lang="en-US" altLang="zh-CN" sz="28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n 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y</a:t>
            </a:r>
            <a:r>
              <a:rPr lang="en-US" altLang="zh-CN" sz="28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n</a:t>
            </a:r>
            <a:endParaRPr lang="en-US" altLang="zh-CN" sz="2800" b="1" baseline="-25000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Symbol" panose="05050102010706020507" pitchFamily="18" charset="2"/>
            </a:endParaRPr>
          </a:p>
          <a:p>
            <a:pPr algn="l"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     x</a:t>
            </a:r>
            <a:r>
              <a:rPr lang="en-US" altLang="zh-CN" sz="28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i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{0, 1},  1 </a:t>
            </a:r>
            <a:r>
              <a:rPr lang="en-US" altLang="zh-CN" sz="28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i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</a:t>
            </a:r>
            <a:r>
              <a:rPr lang="en-US" altLang="zh-CN" sz="28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n-1</a:t>
            </a:r>
            <a:endParaRPr lang="en-US" altLang="zh-CN" sz="2800" b="1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Symbol" panose="05050102010706020507" pitchFamily="18" charset="2"/>
            </a:endParaRPr>
          </a:p>
        </p:txBody>
      </p:sp>
      <p:sp>
        <p:nvSpPr>
          <p:cNvPr id="718856" name="Text Box 8"/>
          <p:cNvSpPr txBox="1">
            <a:spLocks noChangeArrowheads="1"/>
          </p:cNvSpPr>
          <p:nvPr/>
        </p:nvSpPr>
        <p:spPr bwMode="auto">
          <a:xfrm>
            <a:off x="213043" y="4506595"/>
            <a:ext cx="8856662" cy="22148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证明：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如果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(y</a:t>
            </a:r>
            <a:r>
              <a:rPr lang="en-US" altLang="zh-CN" sz="24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…, 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sz="2400" b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n-1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不是子问题优化解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则存在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(z</a:t>
            </a:r>
            <a:r>
              <a:rPr lang="en-US" altLang="zh-CN" sz="24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…, 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</a:t>
            </a:r>
            <a:r>
              <a:rPr lang="en-US" altLang="zh-CN" sz="2400" b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n-1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是子问题更优的解。于是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(y</a:t>
            </a:r>
            <a:r>
              <a:rPr lang="en-US" altLang="zh-CN" sz="24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z</a:t>
            </a:r>
            <a:r>
              <a:rPr lang="en-US" altLang="zh-CN" sz="24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…, 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</a:t>
            </a:r>
            <a:r>
              <a:rPr lang="en-US" altLang="zh-CN" sz="2400" b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n-1, 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y</a:t>
            </a:r>
            <a:r>
              <a:rPr lang="en-US" altLang="zh-CN" sz="2400" b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n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)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是原问题比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(y</a:t>
            </a:r>
            <a:r>
              <a:rPr lang="en-US" altLang="zh-CN" sz="24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y</a:t>
            </a:r>
            <a:r>
              <a:rPr lang="en-US" altLang="zh-CN" sz="24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…, </a:t>
            </a:r>
            <a:r>
              <a:rPr lang="en-US" altLang="zh-CN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y</a:t>
            </a:r>
            <a:r>
              <a:rPr lang="en-US" altLang="zh-CN" sz="2400" b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更优解，矛盾。</a:t>
            </a: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2" algn="just">
              <a:defRPr/>
            </a:pP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8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8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8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855" grpId="0" bldLvl="0" animBg="1"/>
      <p:bldP spid="718856" grpId="0" bldLvl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8160" y="872490"/>
            <a:ext cx="7437755" cy="464693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1" algn="just" eaLnBrk="1" hangingPunct="1">
              <a:lnSpc>
                <a:spcPct val="150000"/>
              </a:lnSpc>
              <a:buClrTx/>
              <a:buSzTx/>
              <a:buChar char="•"/>
              <a:defRPr/>
            </a:pP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</a:rPr>
              <a:t>分析优化解的结构</a:t>
            </a:r>
            <a:endParaRPr lang="zh-CN" altLang="en-US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</a:rPr>
              <a:t>递归地定义最优解的代价</a:t>
            </a:r>
            <a:endParaRPr lang="zh-CN" altLang="en-US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</a:rPr>
              <a:t>自底向上地计算优化解的代价保存之，并获取构造最优解的信息</a:t>
            </a:r>
            <a:endParaRPr lang="zh-CN" altLang="en-US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</a:rPr>
              <a:t>根据构造最优解的信息构造优化解</a:t>
            </a:r>
            <a:r>
              <a:rPr lang="zh-CN" altLang="en-US" sz="3200" b="1" dirty="0">
                <a:solidFill>
                  <a:schemeClr val="tx2"/>
                </a:solidFill>
                <a:latin typeface="+mn-ea"/>
              </a:rPr>
              <a:t> </a:t>
            </a:r>
            <a:endParaRPr lang="en-US" altLang="zh-CN" sz="32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64965" y="227330"/>
            <a:ext cx="2926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使用动态规划</a:t>
            </a:r>
            <a:endParaRPr kumimoji="1" lang="zh-CN" altLang="en-US" sz="3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Left Arrow 3"/>
          <p:cNvSpPr/>
          <p:nvPr/>
        </p:nvSpPr>
        <p:spPr>
          <a:xfrm>
            <a:off x="5494753" y="1807529"/>
            <a:ext cx="902677" cy="454634"/>
          </a:xfrm>
          <a:prstGeom prst="leftArrow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534" y="1207770"/>
            <a:ext cx="8330155" cy="4351338"/>
          </a:xfrm>
        </p:spPr>
        <p:txBody>
          <a:bodyPr>
            <a:normAutofit fontScale="900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定义</a:t>
            </a:r>
            <a:r>
              <a:rPr lang="en-US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K[</a:t>
            </a:r>
            <a:r>
              <a:rPr lang="en-US" dirty="0" err="1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x,j</a:t>
            </a:r>
            <a:r>
              <a:rPr lang="en-US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 </a:t>
            </a:r>
            <a:r>
              <a:rPr lang="zh-CN" altLang="en-US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为如下</a:t>
            </a:r>
            <a:r>
              <a:rPr lang="en-US" altLang="zh-CN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0-1</a:t>
            </a:r>
            <a:r>
              <a:rPr lang="zh-CN" altLang="en-US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背包问题的最优值：</a:t>
            </a:r>
            <a:r>
              <a:rPr lang="en-US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endParaRPr lang="en-US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背包承重为</a:t>
            </a:r>
            <a:r>
              <a:rPr lang="en-US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x, </a:t>
            </a:r>
            <a:endParaRPr lang="en-US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考虑前</a:t>
            </a:r>
            <a:r>
              <a:rPr lang="en-US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j </a:t>
            </a:r>
            <a:r>
              <a:rPr lang="zh-CN" altLang="en-US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个物品</a:t>
            </a:r>
            <a:r>
              <a:rPr lang="en-US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.</a:t>
            </a:r>
            <a:endParaRPr lang="en-US" dirty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ctr">
              <a:buNone/>
            </a:pPr>
            <a:r>
              <a:rPr lang="en-US" sz="32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K[</a:t>
            </a:r>
            <a:r>
              <a:rPr lang="en-US" sz="3200" dirty="0" err="1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x,j</a:t>
            </a:r>
            <a:r>
              <a:rPr lang="en-US" sz="32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 = max{ K[x</a:t>
            </a:r>
            <a:r>
              <a:rPr lang="en-US" sz="32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</a:t>
            </a:r>
            <a:r>
              <a:rPr lang="en-US" sz="32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j-1] , K[x – </a:t>
            </a:r>
            <a:r>
              <a:rPr lang="en-US" sz="3200" dirty="0" err="1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w</a:t>
            </a:r>
            <a:r>
              <a:rPr lang="en-US" sz="3200" baseline="-25000" dirty="0" err="1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r>
              <a:rPr lang="en-US" sz="3200" baseline="-25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 </a:t>
            </a:r>
            <a:r>
              <a:rPr lang="en-US" sz="32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j-1] + </a:t>
            </a:r>
            <a:r>
              <a:rPr lang="en-US" sz="3200" dirty="0" err="1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v</a:t>
            </a:r>
            <a:r>
              <a:rPr lang="en-US" sz="3200" baseline="-25000" dirty="0" err="1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r>
              <a:rPr lang="en-US" sz="3200" baseline="-250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}</a:t>
            </a:r>
            <a:endParaRPr lang="en-US" sz="3200" dirty="0" smtClean="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marL="0" indent="0" algn="ctr">
              <a:buNone/>
            </a:pP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初始值</a:t>
            </a:r>
            <a:endParaRPr lang="en-US" sz="2400" dirty="0" smtClean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 smtClean="0"/>
              <a:t>K[x,0</a:t>
            </a:r>
            <a:r>
              <a:rPr lang="en-US" sz="2100" dirty="0"/>
              <a:t>]</a:t>
            </a:r>
            <a:r>
              <a:rPr lang="en-US" sz="2100" dirty="0" smtClean="0"/>
              <a:t> = 0 </a:t>
            </a:r>
            <a:r>
              <a:rPr lang="zh-CN" altLang="en-US" sz="2100" dirty="0" smtClean="0"/>
              <a:t>可选物品为空</a:t>
            </a:r>
            <a:endParaRPr lang="en-US" sz="2100" dirty="0" smtClean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 smtClean="0"/>
              <a:t>K[0,j] = 0   </a:t>
            </a:r>
            <a:r>
              <a:rPr lang="zh-CN" altLang="en-US" sz="2100" dirty="0" smtClean="0"/>
              <a:t>背包承重为</a:t>
            </a:r>
            <a:r>
              <a:rPr lang="en-US" altLang="zh-CN" sz="2100" dirty="0" smtClean="0"/>
              <a:t>0</a:t>
            </a:r>
            <a:endParaRPr lang="en-US" altLang="zh-CN" sz="21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736340" y="3573145"/>
            <a:ext cx="915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Case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73850" y="3573145"/>
            <a:ext cx="846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Case 2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20901" name="Text Box 5"/>
          <p:cNvSpPr txBox="1">
            <a:spLocks noChangeArrowheads="1"/>
          </p:cNvSpPr>
          <p:nvPr/>
        </p:nvSpPr>
        <p:spPr bwMode="auto">
          <a:xfrm>
            <a:off x="1743710" y="400685"/>
            <a:ext cx="577659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建立优化解代价的递归方程</a:t>
            </a:r>
            <a:endParaRPr lang="zh-CN" altLang="en-US" sz="3600" b="1" dirty="0" smtClean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8160" y="872490"/>
            <a:ext cx="7437755" cy="464693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1" algn="just" eaLnBrk="1" hangingPunct="1">
              <a:lnSpc>
                <a:spcPct val="150000"/>
              </a:lnSpc>
              <a:buClrTx/>
              <a:buSzTx/>
              <a:buChar char="•"/>
              <a:defRPr/>
            </a:pP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</a:rPr>
              <a:t>分析优化解的结构</a:t>
            </a:r>
            <a:endParaRPr lang="zh-CN" altLang="en-US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</a:rPr>
              <a:t>递归地定义最优解的代价</a:t>
            </a:r>
            <a:endParaRPr lang="zh-CN" altLang="en-US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</a:rPr>
              <a:t>自底向上地计算优化解的代价保存之，并获取构造最优解的信息</a:t>
            </a:r>
            <a:endParaRPr lang="zh-CN" altLang="en-US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CC"/>
                </a:solidFill>
                <a:latin typeface="华文细黑" panose="02010600040101010101" charset="-122"/>
                <a:ea typeface="华文细黑" panose="02010600040101010101" charset="-122"/>
              </a:rPr>
              <a:t>根据构造最优解的信息构造优化解</a:t>
            </a:r>
            <a:r>
              <a:rPr lang="zh-CN" altLang="en-US" sz="3200" b="1" dirty="0">
                <a:solidFill>
                  <a:schemeClr val="tx2"/>
                </a:solidFill>
                <a:latin typeface="+mn-ea"/>
              </a:rPr>
              <a:t> </a:t>
            </a:r>
            <a:endParaRPr lang="en-US" altLang="zh-CN" sz="32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66440" y="279400"/>
            <a:ext cx="2926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rPr>
              <a:t>使用动态规划</a:t>
            </a:r>
            <a:endParaRPr kumimoji="1" lang="zh-CN" altLang="en-US" sz="3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Left Arrow 3"/>
          <p:cNvSpPr/>
          <p:nvPr/>
        </p:nvSpPr>
        <p:spPr>
          <a:xfrm>
            <a:off x="5205828" y="3048954"/>
            <a:ext cx="902677" cy="454634"/>
          </a:xfrm>
          <a:prstGeom prst="leftArrow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02260" y="937260"/>
            <a:ext cx="8325485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Zero-One-Knapsack(W, weights, values)</a:t>
            </a:r>
            <a:endParaRPr lang="zh-CN" altLang="en-US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Input: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背包承重W, 每类物品对应的重量和价值数组weights, values </a:t>
            </a:r>
            <a:endParaRPr lang="zh-CN" altLang="en-US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Output: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背包所能装的最大价值以及对应的所装物品</a:t>
            </a:r>
            <a:endParaRPr lang="zh-CN" altLang="en-US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Zero-One-Knapsack(</a:t>
            </a:r>
            <a:r>
              <a:rPr lang="zh-CN" altLang="en-US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W,weights, values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</a:t>
            </a:r>
            <a:endParaRPr lang="zh-CN" altLang="en-US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zh-CN" altLang="en-US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过程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：Zero-One-Knapsack(</a:t>
            </a:r>
            <a:r>
              <a:rPr lang="zh-CN" altLang="en-US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W,weights, values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)</a:t>
            </a:r>
            <a:endParaRPr lang="zh-CN" altLang="en-US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en-US" altLang="zh-CN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1.</a:t>
            </a:r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lang="en-US" altLang="zh-CN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length(weights)</a:t>
            </a:r>
            <a:endParaRPr lang="zh-CN" altLang="en-US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en-US" altLang="zh-CN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2. </a:t>
            </a:r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</a:t>
            </a:r>
            <a:r>
              <a:rPr lang="zh-CN" altLang="en-US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For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x</a:t>
            </a:r>
            <a:r>
              <a:rPr lang="en-US" altLang="zh-CN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0   </a:t>
            </a:r>
            <a:r>
              <a:rPr lang="zh-CN" altLang="en-US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To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W   </a:t>
            </a:r>
            <a:r>
              <a:rPr lang="zh-CN" altLang="en-US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Do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endParaRPr lang="zh-CN" altLang="en-US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en-US" altLang="zh-CN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3.</a:t>
            </a:r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K[x</a:t>
            </a:r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][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0] </a:t>
            </a:r>
            <a:r>
              <a:rPr lang="en-US" altLang="zh-CN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0 </a:t>
            </a:r>
            <a:endParaRPr lang="zh-CN" altLang="en-US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en-US" altLang="zh-CN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4.</a:t>
            </a:r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</a:t>
            </a:r>
            <a:r>
              <a:rPr lang="zh-CN" altLang="en-US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For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i</a:t>
            </a:r>
            <a:r>
              <a:rPr lang="en-US" altLang="zh-CN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   </a:t>
            </a:r>
            <a:r>
              <a:rPr lang="zh-CN" altLang="en-US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To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n    </a:t>
            </a:r>
            <a:r>
              <a:rPr lang="zh-CN" altLang="en-US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Do</a:t>
            </a:r>
            <a:endParaRPr lang="zh-CN" altLang="en-US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en-US" altLang="zh-CN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5.</a:t>
            </a:r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K[0</a:t>
            </a:r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][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i] </a:t>
            </a:r>
            <a:r>
              <a:rPr lang="en-US" altLang="zh-CN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0 </a:t>
            </a:r>
            <a:endParaRPr lang="zh-CN" altLang="en-US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en-US" altLang="zh-CN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6. </a:t>
            </a:r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</a:t>
            </a:r>
            <a:r>
              <a:rPr lang="zh-CN" altLang="en-US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For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x</a:t>
            </a:r>
            <a:r>
              <a:rPr lang="en-US" altLang="zh-CN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0   </a:t>
            </a:r>
            <a:r>
              <a:rPr lang="zh-CN" altLang="en-US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To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W   </a:t>
            </a:r>
            <a:r>
              <a:rPr lang="zh-CN" altLang="en-US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Do </a:t>
            </a:r>
            <a:endParaRPr lang="zh-CN" altLang="en-US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en-US" altLang="zh-CN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7.</a:t>
            </a:r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zh-CN" altLang="en-US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For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j</a:t>
            </a:r>
            <a:r>
              <a:rPr lang="en-US" altLang="zh-CN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   </a:t>
            </a:r>
            <a:r>
              <a:rPr lang="zh-CN" altLang="en-US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To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n    </a:t>
            </a:r>
            <a:r>
              <a:rPr lang="zh-CN" altLang="en-US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Do</a:t>
            </a:r>
            <a:endParaRPr lang="zh-CN" altLang="en-US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en-US" altLang="zh-CN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8.</a:t>
            </a:r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	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K[x</a:t>
            </a:r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][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j] </a:t>
            </a:r>
            <a:r>
              <a:rPr lang="en-US" altLang="zh-CN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K[x</a:t>
            </a:r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][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j-1]</a:t>
            </a:r>
            <a:endParaRPr lang="zh-CN" altLang="en-US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en-US" altLang="zh-CN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9.</a:t>
            </a:r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	</a:t>
            </a:r>
            <a:r>
              <a:rPr lang="zh-CN" altLang="en-US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IF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w</a:t>
            </a:r>
            <a:r>
              <a:rPr lang="zh-CN" altLang="en-US" baseline="-25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≤ x </a:t>
            </a:r>
            <a:r>
              <a:rPr lang="zh-CN" altLang="en-US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THEN</a:t>
            </a:r>
            <a:endParaRPr lang="zh-CN" altLang="en-US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en-US" altLang="zh-CN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10.</a:t>
            </a:r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		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K[x</a:t>
            </a:r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][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j] </a:t>
            </a:r>
            <a:r>
              <a:rPr lang="en-US" altLang="zh-CN" dirty="0" err="1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max{ K[x</a:t>
            </a:r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][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j], K[x – w</a:t>
            </a:r>
            <a:r>
              <a:rPr lang="zh-CN" altLang="en-US" baseline="-25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][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j-1] + v</a:t>
            </a:r>
            <a:r>
              <a:rPr lang="zh-CN" altLang="en-US" baseline="-250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}</a:t>
            </a:r>
            <a:endParaRPr lang="zh-CN" altLang="en-US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	</a:t>
            </a:r>
            <a:r>
              <a:rPr lang="en-US" altLang="zh-CN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11.</a:t>
            </a:r>
            <a:r>
              <a:rPr lang="en-US" altLang="zh-CN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</a:t>
            </a:r>
            <a:r>
              <a:rPr lang="zh-CN" altLang="en-US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return</a:t>
            </a:r>
            <a:r>
              <a:rPr lang="zh-CN" altLang="en-US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K[W,n]</a:t>
            </a:r>
            <a:endParaRPr lang="zh-CN" altLang="en-US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7445" y="4833620"/>
            <a:ext cx="9874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Case 1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06435" y="5423535"/>
            <a:ext cx="917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</a:rPr>
              <a:t>Case 2</a:t>
            </a:r>
            <a:endParaRPr lang="en-US" sz="1200" dirty="0" smtClean="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scaled="0"/>
              </a:gra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18545" y="6080256"/>
            <a:ext cx="382651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</a:rPr>
              <a:t>Running time O(</a:t>
            </a:r>
            <a:r>
              <a:rPr lang="en-US" sz="2800" dirty="0" err="1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</a:rPr>
              <a:t>nW</a:t>
            </a:r>
            <a:r>
              <a:rPr lang="en-US" sz="2800" dirty="0" smtClean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</a:rPr>
              <a:t>)</a:t>
            </a:r>
            <a:endParaRPr lang="en-US" sz="2800" dirty="0" smtClean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195580"/>
            <a:ext cx="8229600" cy="827405"/>
          </a:xfrm>
        </p:spPr>
        <p:txBody>
          <a:bodyPr>
            <a:normAutofit/>
          </a:bodyPr>
          <a:p>
            <a:pPr algn="ctr" defTabSz="914400" fontAlgn="auto">
              <a:buClrTx/>
              <a:buSzTx/>
              <a:buFontTx/>
            </a:pPr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自底向上地计算优化解的代价</a:t>
            </a:r>
            <a:endParaRPr lang="zh-CN" altLang="en-US" sz="3600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4863.012598425197,&quot;width&quot;:4863.012598425197}"/>
</p:tagLst>
</file>

<file path=ppt/tags/tag2.xml><?xml version="1.0" encoding="utf-8"?>
<p:tagLst xmlns:p="http://schemas.openxmlformats.org/presentationml/2006/main">
  <p:tag name="KSO_WM_UNIT_PLACING_PICTURE_USER_VIEWPORT" val="{&quot;height&quot;:3291.588976377953,&quot;width&quot;:3291.588976377953}"/>
</p:tagLst>
</file>

<file path=ppt/tags/tag3.xml><?xml version="1.0" encoding="utf-8"?>
<p:tagLst xmlns:p="http://schemas.openxmlformats.org/presentationml/2006/main">
  <p:tag name="KSO_WM_UNIT_PLACING_PICTURE_USER_VIEWPORT" val="{&quot;height&quot;:2012.244094488189,&quot;width&quot;:2012.244094488189}"/>
</p:tagLst>
</file>

<file path=ppt/tags/tag4.xml><?xml version="1.0" encoding="utf-8"?>
<p:tagLst xmlns:p="http://schemas.openxmlformats.org/presentationml/2006/main">
  <p:tag name="KSO_WM_UNIT_TABLE_BEAUTIFY" val="smartTable{7dd81790-a636-4556-84a5-346036e377b1}"/>
</p:tagLst>
</file>

<file path=ppt/theme/theme1.xml><?xml version="1.0" encoding="utf-8"?>
<a:theme xmlns:a="http://schemas.openxmlformats.org/drawingml/2006/main" name="1_量质融合大数据管理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量质融合大数据管理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ch2</Template>
  <TotalTime>0</TotalTime>
  <Words>18566</Words>
  <Application>WPS 演示</Application>
  <PresentationFormat>全屏显示(4:3)</PresentationFormat>
  <Paragraphs>3207</Paragraphs>
  <Slides>138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12</vt:i4>
      </vt:variant>
      <vt:variant>
        <vt:lpstr>嵌入 OLE 服务器</vt:lpstr>
      </vt:variant>
      <vt:variant>
        <vt:i4>20</vt:i4>
      </vt:variant>
      <vt:variant>
        <vt:lpstr>幻灯片标题</vt:lpstr>
      </vt:variant>
      <vt:variant>
        <vt:i4>138</vt:i4>
      </vt:variant>
    </vt:vector>
  </HeadingPairs>
  <TitlesOfParts>
    <vt:vector size="188" baseType="lpstr">
      <vt:lpstr>Arial</vt:lpstr>
      <vt:lpstr>宋体</vt:lpstr>
      <vt:lpstr>Wingdings</vt:lpstr>
      <vt:lpstr>Times New Roman</vt:lpstr>
      <vt:lpstr>Calibri</vt:lpstr>
      <vt:lpstr>方正姚体</vt:lpstr>
      <vt:lpstr>华文新魏</vt:lpstr>
      <vt:lpstr>Arial</vt:lpstr>
      <vt:lpstr>华文琥珀</vt:lpstr>
      <vt:lpstr>微软雅黑</vt:lpstr>
      <vt:lpstr>Tahoma</vt:lpstr>
      <vt:lpstr>华文细黑</vt:lpstr>
      <vt:lpstr>黑体</vt:lpstr>
      <vt:lpstr>Arial Unicode MS</vt:lpstr>
      <vt:lpstr>Symbol</vt:lpstr>
      <vt:lpstr>华文行楷</vt:lpstr>
      <vt:lpstr>华文楷体</vt:lpstr>
      <vt:lpstr>Bell MT</vt:lpstr>
      <vt:lpstr>1_量质融合大数据管理</vt:lpstr>
      <vt:lpstr>量质融合大数据管理</vt:lpstr>
      <vt:lpstr>Office 主题</vt:lpstr>
      <vt:lpstr>1_Office 主题</vt:lpstr>
      <vt:lpstr>2_Office 主题</vt:lpstr>
      <vt:lpstr>3_Office 主题</vt:lpstr>
      <vt:lpstr>4_Office 主题</vt:lpstr>
      <vt:lpstr>5_Office 主题</vt:lpstr>
      <vt:lpstr>6_Office 主题</vt:lpstr>
      <vt:lpstr>7_Office 主题</vt:lpstr>
      <vt:lpstr>8_Office 主题</vt:lpstr>
      <vt:lpstr>Office Theme</vt:lpstr>
      <vt:lpstr>Equation.2</vt:lpstr>
      <vt:lpstr>Paint.Picture</vt:lpstr>
      <vt:lpstr>Paint.Picture</vt:lpstr>
      <vt:lpstr>Paint.Picture</vt:lpstr>
      <vt:lpstr>Paint.Picture</vt:lpstr>
      <vt:lpstr>Paint.Picture</vt:lpstr>
      <vt:lpstr>Equation.3</vt:lpstr>
      <vt:lpstr>Equation.3</vt:lpstr>
      <vt:lpstr>Equation.3</vt:lpstr>
      <vt:lpstr>Equation.3</vt:lpstr>
      <vt:lpstr>Equation.KSEE3</vt:lpstr>
      <vt:lpstr>Equation.3</vt:lpstr>
      <vt:lpstr>Equation.KSEE3</vt:lpstr>
      <vt:lpstr>Equation.3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请各位评审老师提出宝贵建议！谢谢！</vt:lpstr>
      <vt:lpstr>PowerPoint 演示文稿</vt:lpstr>
      <vt:lpstr>PowerPoint 演示文稿</vt:lpstr>
      <vt:lpstr>PowerPoint 演示文稿</vt:lpstr>
      <vt:lpstr>PowerPoint 演示文稿</vt:lpstr>
      <vt:lpstr>请各位评审老师提出宝贵建议！谢谢！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请各位评审老师提出宝贵建议！谢谢！</vt:lpstr>
      <vt:lpstr>这两个物种有多相似</vt:lpstr>
      <vt:lpstr>最长公共子序列</vt:lpstr>
      <vt:lpstr>PowerPoint 演示文稿</vt:lpstr>
      <vt:lpstr>PowerPoint 演示文稿</vt:lpstr>
      <vt:lpstr>最长公共子序列结构分析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建立LCS长度的递归方程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请各位评审老师提出宝贵建议！谢谢！</vt:lpstr>
      <vt:lpstr>背包问题定义</vt:lpstr>
      <vt:lpstr>PowerPoint 演示文稿</vt:lpstr>
      <vt:lpstr>符号定义</vt:lpstr>
      <vt:lpstr>PowerPoint 演示文稿</vt:lpstr>
      <vt:lpstr>PowerPoint 演示文稿</vt:lpstr>
      <vt:lpstr>分析优化解的结构</vt:lpstr>
      <vt:lpstr>分析优化解的结构</vt:lpstr>
      <vt:lpstr>PowerPoint 演示文稿</vt:lpstr>
      <vt:lpstr>递归地定义最优解的代价</vt:lpstr>
      <vt:lpstr>PowerPoint 演示文稿</vt:lpstr>
      <vt:lpstr>自底向上地计算优化解的代价</vt:lpstr>
      <vt:lpstr>PowerPoint 演示文稿</vt:lpstr>
      <vt:lpstr>根据构造最优解的信息构造优化解</vt:lpstr>
      <vt:lpstr>示例</vt:lpstr>
      <vt:lpstr>PowerPoint 演示文稿</vt:lpstr>
      <vt:lpstr>示例</vt:lpstr>
      <vt:lpstr>示例</vt:lpstr>
      <vt:lpstr>示例</vt:lpstr>
      <vt:lpstr>示例</vt:lpstr>
      <vt:lpstr>示例</vt:lpstr>
      <vt:lpstr>示例</vt:lpstr>
      <vt:lpstr>总结</vt:lpstr>
      <vt:lpstr>PowerPoint 演示文稿</vt:lpstr>
      <vt:lpstr>PowerPoint 演示文稿</vt:lpstr>
      <vt:lpstr>PowerPoint 演示文稿</vt:lpstr>
      <vt:lpstr>优化子结构分析: try 1</vt:lpstr>
      <vt:lpstr>PowerPoint 演示文稿</vt:lpstr>
      <vt:lpstr>优化子结构分析: try 2</vt:lpstr>
      <vt:lpstr>优化子结构分析: try 2</vt:lpstr>
      <vt:lpstr>两种情况</vt:lpstr>
      <vt:lpstr>两种情况</vt:lpstr>
      <vt:lpstr>PowerPoint 演示文稿</vt:lpstr>
      <vt:lpstr>PowerPoint 演示文稿</vt:lpstr>
      <vt:lpstr>PowerPoint 演示文稿</vt:lpstr>
      <vt:lpstr>PowerPoint 演示文稿</vt:lpstr>
      <vt:lpstr>自底向上地计算优化解的代价</vt:lpstr>
      <vt:lpstr>PowerPoint 演示文稿</vt:lpstr>
      <vt:lpstr>构造优化解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请各位评审老师提出宝贵建议！谢谢！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户保田</cp:lastModifiedBy>
  <cp:revision>138</cp:revision>
  <dcterms:created xsi:type="dcterms:W3CDTF">2020-03-23T16:37:00Z</dcterms:created>
  <dcterms:modified xsi:type="dcterms:W3CDTF">2020-11-12T00:48:11Z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